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29"/>
  </p:notesMasterIdLst>
  <p:handoutMasterIdLst>
    <p:handoutMasterId r:id="rId30"/>
  </p:handoutMasterIdLst>
  <p:sldIdLst>
    <p:sldId id="343" r:id="rId2"/>
    <p:sldId id="374" r:id="rId3"/>
    <p:sldId id="385" r:id="rId4"/>
    <p:sldId id="386" r:id="rId5"/>
    <p:sldId id="400" r:id="rId6"/>
    <p:sldId id="376" r:id="rId7"/>
    <p:sldId id="388" r:id="rId8"/>
    <p:sldId id="387" r:id="rId9"/>
    <p:sldId id="394" r:id="rId10"/>
    <p:sldId id="377" r:id="rId11"/>
    <p:sldId id="378" r:id="rId12"/>
    <p:sldId id="379" r:id="rId13"/>
    <p:sldId id="399" r:id="rId14"/>
    <p:sldId id="382" r:id="rId15"/>
    <p:sldId id="381" r:id="rId16"/>
    <p:sldId id="380" r:id="rId17"/>
    <p:sldId id="391" r:id="rId18"/>
    <p:sldId id="398" r:id="rId19"/>
    <p:sldId id="393" r:id="rId20"/>
    <p:sldId id="395" r:id="rId21"/>
    <p:sldId id="383" r:id="rId22"/>
    <p:sldId id="392" r:id="rId23"/>
    <p:sldId id="390" r:id="rId24"/>
    <p:sldId id="375" r:id="rId25"/>
    <p:sldId id="384" r:id="rId26"/>
    <p:sldId id="397" r:id="rId27"/>
    <p:sldId id="396" r:id="rId28"/>
  </p:sldIdLst>
  <p:sldSz cx="9144000" cy="6858000" type="screen4x3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99"/>
    <a:srgbClr val="008000"/>
    <a:srgbClr val="CCFFCC"/>
    <a:srgbClr val="FFCCFF"/>
    <a:srgbClr val="FF0066"/>
    <a:srgbClr val="FFFFCC"/>
    <a:srgbClr val="E6E6E6"/>
    <a:srgbClr val="D2EFFA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69" autoAdjust="0"/>
  </p:normalViewPr>
  <p:slideViewPr>
    <p:cSldViewPr snapToGrid="0">
      <p:cViewPr varScale="1">
        <p:scale>
          <a:sx n="107" d="100"/>
          <a:sy n="107" d="100"/>
        </p:scale>
        <p:origin x="17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113" y="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/>
          <a:lstStyle>
            <a:lvl1pPr algn="r">
              <a:defRPr sz="1100"/>
            </a:lvl1pPr>
          </a:lstStyle>
          <a:p>
            <a:fld id="{7AB2374C-F26F-4E04-AA90-3EFC460B9C2F}" type="datetimeFigureOut">
              <a:rPr kumimoji="1" lang="ja-JP" altLang="en-US" smtClean="0"/>
              <a:t>2025/5/7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113" y="6748464"/>
            <a:ext cx="4436113" cy="355600"/>
          </a:xfrm>
          <a:prstGeom prst="rect">
            <a:avLst/>
          </a:prstGeom>
        </p:spPr>
        <p:txBody>
          <a:bodyPr vert="horz" lIns="94761" tIns="47381" rIns="94761" bIns="47381" rtlCol="0" anchor="b"/>
          <a:lstStyle>
            <a:lvl1pPr algn="r">
              <a:defRPr sz="1100"/>
            </a:lvl1pPr>
          </a:lstStyle>
          <a:p>
            <a:fld id="{03932EEF-2976-491D-8827-55DAF78791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319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/>
          <a:lstStyle>
            <a:lvl1pPr algn="r">
              <a:defRPr sz="1100"/>
            </a:lvl1pPr>
          </a:lstStyle>
          <a:p>
            <a:fld id="{64E27D7C-B25F-460E-9162-6A5F4B28CDC7}" type="datetimeFigureOut">
              <a:rPr kumimoji="1" lang="ja-JP" altLang="en-US" smtClean="0"/>
              <a:t>2025/5/7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7413"/>
            <a:ext cx="31956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1" rIns="95399" bIns="47701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4" y="3418831"/>
            <a:ext cx="8187690" cy="2797226"/>
          </a:xfrm>
          <a:prstGeom prst="rect">
            <a:avLst/>
          </a:prstGeom>
        </p:spPr>
        <p:txBody>
          <a:bodyPr vert="horz" lIns="95399" tIns="47701" rIns="95399" bIns="47701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l">
              <a:defRPr sz="11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7" y="6747630"/>
            <a:ext cx="4434999" cy="356436"/>
          </a:xfrm>
          <a:prstGeom prst="rect">
            <a:avLst/>
          </a:prstGeom>
        </p:spPr>
        <p:txBody>
          <a:bodyPr vert="horz" lIns="95399" tIns="47701" rIns="95399" bIns="47701" rtlCol="0" anchor="b"/>
          <a:lstStyle>
            <a:lvl1pPr algn="r">
              <a:defRPr sz="1100"/>
            </a:lvl1pPr>
          </a:lstStyle>
          <a:p>
            <a:fld id="{61439340-9A05-46CA-AE96-96C51C3C3E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54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39340-9A05-46CA-AE96-96C51C3C3E9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06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0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72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909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0E980-7379-730D-EE6D-99D295639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87EB0EA2-C7AC-99F1-4CF1-B12AD9EF28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BFC79C05-7E25-DE8E-40DE-C3755CF7B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460D6B76-2FA5-1BA2-E4FF-1C54CB274129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BC94-73E3-8AE5-876A-4A9FC121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ECBA4CB-8EF1-1B4B-BD85-4841DF1561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02A97E8-C67D-9FCF-F018-DEFDC1D26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69836E9-D7A0-4E25-E3F0-1CC15B17CC3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13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69BC-876A-63F6-6448-0D9485F6A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9942A82A-AA7D-787E-4C58-F10880D102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B90FF86-CD87-41B4-89B0-338B13A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055004F-FC17-B462-9090-D459641445A6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26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9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53F61-FAD9-E139-4B8E-1F87684A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D63FC30-9DE7-F667-6F7F-3EF6DBEB84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F9FFA10-D413-CF4E-5D41-E9DC717F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B3925EC-B97A-16C4-A20F-40042D8EBB15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00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C2C77-8A3B-0361-981C-BDD231E8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EE4145A-C134-3384-284E-7A49A6FF20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38D5B153-FAF4-934D-A254-CBB78C96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6EDEB57F-45F2-87C1-EED5-22EF175147C7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08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3BAF6-9234-FFAF-47E7-55FEE285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50276411-9E21-9F8D-7261-A3E8CC7B7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0D18BA08-54B4-B21B-DA54-0E660761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AE0545E-6798-75C0-50E6-E432B3AE2DE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9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9597-3381-898E-AF50-672B2FF6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A01B4493-DBD8-AAB3-1891-3D559F348E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0AA282B-EF18-236E-1999-7165E005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57F10DD8-104F-4E2F-E214-C29310D3AE2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5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A5D-EADF-964D-78D9-1FE55B07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2D54DA-369C-024F-1E55-41381A063B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437284F2-368D-8A93-FFEA-70E826F0D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564B1C2-8BAA-6A57-8EDD-3FA01062F39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49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0483-754D-B02A-B9D9-282AE116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32078EC7-6066-61BE-3698-DAE9C559D1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1FC8CE56-3188-1646-764C-1E58380B3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92E9AE5D-07B9-F9D1-8B1D-4DB68306E5F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101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3CB97-B3B4-CFB0-0354-F79464FE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EBE457C-7E01-2F97-1160-9B5F81DC92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3EBBEEA-D1F1-FE8E-1422-8B202D086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C9731683-2FC6-71BE-5FB0-F5037DD93DE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08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66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E1034-3AB0-D686-96AC-AD6E13B2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E7147B3F-06D7-F62A-ED14-4C96C7C190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EF9C644-573B-F5E5-EAC7-4DEBEE0A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D46272C1-263C-4095-B87F-843DA7FCD314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44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5428-ED47-B363-8506-E2DB1102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BC97FE57-1AD8-E2BC-6200-201684C84A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271210F4-7EAD-E9C8-2754-F268A0C7B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6E16CF1-1F92-5A93-5FE5-D0B5E9D15397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37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1225D-3EC8-6410-FB1C-81D2E362A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897F21B-3766-1AE9-D3AF-E6127ECC95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56EBA922-0AA5-0F0F-80C4-A168D1793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5630C3AB-D0E6-03FE-C340-A409496A897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76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755A-FD1A-7D3A-6B83-BFDAF54B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C9FCF03-0936-9321-CF53-1D9F4727F8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AE62DC5F-3123-E0A5-3024-852CBE810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3C9D840-B941-F8A2-720A-80BE7DE1B812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30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7D9D5-C6E7-D3F0-7789-8B645AB0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44C12CB9-97F2-6419-D9EF-407EDA2D5A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66136813-428D-7A28-30D6-10AF6517F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0F2E7694-8468-FD2A-B4D4-5BA5CE8EDCBD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2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BDAA-0B33-3B7D-2B1B-98B5B2FA7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CA1475AE-B428-918A-C16C-3588820841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D4319EDB-9494-BF7F-0B1F-2FDBB6BBC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299ED675-6E16-879B-1692-7A270E37E30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8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/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5997-2E69-B811-5CCA-D7D6F8BE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F3D18572-9696-201A-1972-E248240DB1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72CE31C6-6604-3F43-CE43-3DD26C165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C9BC659-6BDB-90B1-0121-67E6C94F3CDF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97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7F51-8CB3-2AAD-28B2-DC818228B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DB53F96-9C12-F9DA-6987-BFC7319C84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C3B3AC23-B175-8028-6030-43A80C76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8ED8C2CA-F8A3-F567-633B-CAF88B321A18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7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6ACA-D815-0A5B-7326-F519FE679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>
            <a:extLst>
              <a:ext uri="{FF2B5EF4-FFF2-40B4-BE49-F238E27FC236}">
                <a16:creationId xmlns:a16="http://schemas.microsoft.com/office/drawing/2014/main" id="{25B03E74-89BF-0823-C7F6-1583D13637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ノート プレースホルダ 2">
            <a:extLst>
              <a:ext uri="{FF2B5EF4-FFF2-40B4-BE49-F238E27FC236}">
                <a16:creationId xmlns:a16="http://schemas.microsoft.com/office/drawing/2014/main" id="{88F412C7-DEB6-C6B5-CAD9-B7045AD1E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  <p:sp>
        <p:nvSpPr>
          <p:cNvPr id="21508" name="スライド番号プレースホルダ 3">
            <a:extLst>
              <a:ext uri="{FF2B5EF4-FFF2-40B4-BE49-F238E27FC236}">
                <a16:creationId xmlns:a16="http://schemas.microsoft.com/office/drawing/2014/main" id="{742A575C-2EBB-5554-8244-2135D7A909EC}"/>
              </a:ext>
            </a:extLst>
          </p:cNvPr>
          <p:cNvSpPr txBox="1">
            <a:spLocks noGrp="1"/>
          </p:cNvSpPr>
          <p:nvPr/>
        </p:nvSpPr>
        <p:spPr bwMode="auto">
          <a:xfrm>
            <a:off x="5501038" y="7103224"/>
            <a:ext cx="4210278" cy="37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9" tIns="45623" rIns="91249" bIns="45623" anchor="b"/>
          <a:lstStyle>
            <a:lvl1pPr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36600" indent="-28257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33475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585913" indent="-225425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39938" indent="-227013" defTabSz="9064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4971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543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115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68738" indent="-227013" defTabSz="9064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64C691-AE5D-44A2-9C88-7EB46135FE6B}" type="slidenum">
              <a:rPr lang="ja-JP" altLang="en-US" sz="100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ja-JP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7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3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4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7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6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5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5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4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0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9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19.png"/><Relationship Id="rId15" Type="http://schemas.openxmlformats.org/officeDocument/2006/relationships/image" Target="../media/image71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26C1578-F91E-4A22-AE2B-519A8650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664" y="2472199"/>
            <a:ext cx="2108390" cy="210839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6F421E6-4DE8-479E-84B0-D5D0A1C08542}"/>
              </a:ext>
            </a:extLst>
          </p:cNvPr>
          <p:cNvSpPr/>
          <p:nvPr/>
        </p:nvSpPr>
        <p:spPr>
          <a:xfrm>
            <a:off x="4451718" y="0"/>
            <a:ext cx="4703413" cy="6336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>
            <a:spLocks noChangeArrowheads="1"/>
          </p:cNvSpPr>
          <p:nvPr/>
        </p:nvSpPr>
        <p:spPr bwMode="auto">
          <a:xfrm>
            <a:off x="-1" y="492"/>
            <a:ext cx="4451719" cy="40011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(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力 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: Power of AI) 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シリーズ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スライド番号プレースホルダー 1">
            <a:extLst>
              <a:ext uri="{FF2B5EF4-FFF2-40B4-BE49-F238E27FC236}">
                <a16:creationId xmlns:a16="http://schemas.microsoft.com/office/drawing/2014/main" id="{6A8A1465-2613-4009-817D-FD618F06053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8" name="テキスト ボックス 32">
            <a:extLst>
              <a:ext uri="{FF2B5EF4-FFF2-40B4-BE49-F238E27FC236}">
                <a16:creationId xmlns:a16="http://schemas.microsoft.com/office/drawing/2014/main" id="{CBE16F5D-16D5-4FB7-B4A1-E831348A5E1F}"/>
              </a:ext>
            </a:extLst>
          </p:cNvPr>
          <p:cNvSpPr txBox="1"/>
          <p:nvPr/>
        </p:nvSpPr>
        <p:spPr>
          <a:xfrm>
            <a:off x="5970023" y="5965905"/>
            <a:ext cx="1879265" cy="318917"/>
          </a:xfrm>
          <a:prstGeom prst="rect">
            <a:avLst/>
          </a:prstGeom>
          <a:noFill/>
          <a:ln w="9525" cmpd="sng"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2025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1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3B59C4-3C43-D610-5DD1-C35CD138A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739810"/>
            <a:ext cx="4470400" cy="44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．利用エンジン</a:t>
            </a:r>
            <a:r>
              <a:rPr lang="ja-JP" altLang="en-US" sz="2000" b="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と利用モデル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．音声合成等、</a:t>
            </a:r>
            <a:r>
              <a:rPr lang="en-US" altLang="ja-JP" sz="20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．画像生成等、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b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2C1978-4BF8-1859-C588-FB21B0D7D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" y="402552"/>
            <a:ext cx="4451719" cy="122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2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br>
              <a:rPr lang="en-US" altLang="ja-JP" sz="3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3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もんじゅご紹介</a:t>
            </a: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375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07B6DDF-8A8B-92BF-A19B-D9719912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26" y="1547098"/>
            <a:ext cx="4495224" cy="4145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音声操作、コピペ操作、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Ⅲ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．３つのインターフェース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EF548C9-E32E-849D-C7A0-0D05AEAF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50" y="1591429"/>
            <a:ext cx="3928294" cy="414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8D6FDD-6A1C-992D-3F72-D7E0A3802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248" y="3882778"/>
            <a:ext cx="4825824" cy="27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1D2E30E-C17D-6637-0CF6-9AE4C5A9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5198"/>
            <a:ext cx="6945564" cy="4088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利用エンジン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1F9C138-1094-A346-6F42-F2DA8505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025" y="762392"/>
            <a:ext cx="1086289" cy="5641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58B1BC6-EA6A-CBE3-1470-9964D4A7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788" y="771628"/>
            <a:ext cx="1057703" cy="56220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3" name="図 22" descr="ロゴ&#10;&#10;中程度の精度で自動的に生成された説明">
            <a:extLst>
              <a:ext uri="{FF2B5EF4-FFF2-40B4-BE49-F238E27FC236}">
                <a16:creationId xmlns:a16="http://schemas.microsoft.com/office/drawing/2014/main" id="{4C33EB38-179D-8318-D145-71AAB5D42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418" y="5556896"/>
            <a:ext cx="1489033" cy="319910"/>
          </a:xfrm>
          <a:prstGeom prst="rect">
            <a:avLst/>
          </a:prstGeom>
        </p:spPr>
      </p:pic>
      <p:pic>
        <p:nvPicPr>
          <p:cNvPr id="24" name="図 23" descr="ロゴ&#10;&#10;自動的に生成された説明">
            <a:extLst>
              <a:ext uri="{FF2B5EF4-FFF2-40B4-BE49-F238E27FC236}">
                <a16:creationId xmlns:a16="http://schemas.microsoft.com/office/drawing/2014/main" id="{CD25F585-66D5-DDD6-B0E0-F03383EA5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631" y="5466012"/>
            <a:ext cx="1042053" cy="385560"/>
          </a:xfrm>
          <a:prstGeom prst="rect">
            <a:avLst/>
          </a:prstGeom>
        </p:spPr>
      </p:pic>
      <p:pic>
        <p:nvPicPr>
          <p:cNvPr id="25" name="図 2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00D7001F-3AD1-8F2E-141F-23F5E9738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83" y="6450503"/>
            <a:ext cx="1031400" cy="285024"/>
          </a:xfrm>
          <a:prstGeom prst="rect">
            <a:avLst/>
          </a:prstGeom>
        </p:spPr>
      </p:pic>
      <p:pic>
        <p:nvPicPr>
          <p:cNvPr id="26" name="図 2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1820306-2A6B-E600-8B8C-74DE9295C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241" y="6480340"/>
            <a:ext cx="944500" cy="258163"/>
          </a:xfrm>
          <a:prstGeom prst="rect">
            <a:avLst/>
          </a:prstGeom>
        </p:spPr>
      </p:pic>
      <p:pic>
        <p:nvPicPr>
          <p:cNvPr id="29" name="図 28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E25C9407-262F-C895-D19A-3B602545D1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4879" y="6292710"/>
            <a:ext cx="1292153" cy="445793"/>
          </a:xfrm>
          <a:prstGeom prst="rect">
            <a:avLst/>
          </a:prstGeom>
        </p:spPr>
      </p:pic>
      <p:pic>
        <p:nvPicPr>
          <p:cNvPr id="30" name="図 2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29170ACF-D868-BD85-651A-CEEEA8249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2034" y="5942373"/>
            <a:ext cx="2007459" cy="382220"/>
          </a:xfrm>
          <a:prstGeom prst="rect">
            <a:avLst/>
          </a:prstGeom>
        </p:spPr>
      </p:pic>
      <p:pic>
        <p:nvPicPr>
          <p:cNvPr id="31" name="図 3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BC62FE5-719E-DF2E-A687-3E6838B80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448" y="5543305"/>
            <a:ext cx="1423603" cy="385559"/>
          </a:xfrm>
          <a:prstGeom prst="rect">
            <a:avLst/>
          </a:prstGeom>
        </p:spPr>
      </p:pic>
      <p:pic>
        <p:nvPicPr>
          <p:cNvPr id="20480" name="図 20479" descr="ロゴ&#10;&#10;自動的に生成された説明">
            <a:extLst>
              <a:ext uri="{FF2B5EF4-FFF2-40B4-BE49-F238E27FC236}">
                <a16:creationId xmlns:a16="http://schemas.microsoft.com/office/drawing/2014/main" id="{E4808A7B-C4FC-144D-B9D6-ACFE45F089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9919" y="5950788"/>
            <a:ext cx="1647017" cy="3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ECDCC12-0C27-8B1F-CF8F-49C97E87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339445"/>
            <a:ext cx="6946541" cy="4088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(Live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各エンジンの利用モデルを自由選択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0D23E21-397C-85A2-8152-F5D564E5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10" y="2186432"/>
            <a:ext cx="2604366" cy="44528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0F870E6-3348-628F-7A46-9A7CA8853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94" y="5555500"/>
            <a:ext cx="4602260" cy="12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E706-1F74-E9BC-C063-99F21CCD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8E76118-24BF-D18E-2E8B-B77E0A160408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0CADAD7-1821-C7BC-716C-9DF56278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70" y="1541951"/>
            <a:ext cx="5246314" cy="46143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2A479ED-D210-7D1D-28AA-BE3C9DFFE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94EBF2C-7572-8FBD-31E9-3199466DB7A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DD89546-4DD1-EAEE-7B38-D1B4DC7E250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880D1C1-9CC7-C0E7-E65D-36B900E00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(Live)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利用モデルと音声を自由選択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146C56E-B70E-F57B-9C1E-F21E228CC6CF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649B44C5-67EE-1663-C2D7-49E114EA6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" name="図 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BCDD592D-6DDB-58AF-CF2A-7CF363D9A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323" y="5630660"/>
            <a:ext cx="2630833" cy="7125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18944C0-2F68-E6D5-E070-05FB0BF45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406" y="3810945"/>
            <a:ext cx="886183" cy="1619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D61BAB-F720-2372-7A5B-8074E2493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38" y="2062295"/>
            <a:ext cx="2229751" cy="142932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4E78A8D-B4AA-470B-9314-EDBC1B89A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13" y="3741051"/>
            <a:ext cx="886183" cy="1619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CD6A737-858B-4F8F-AB21-773378E45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213" y="2458449"/>
            <a:ext cx="2544203" cy="9338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12C89EA2-5A12-9ABC-23BA-3EB87E876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86" y="5463077"/>
            <a:ext cx="2105954" cy="779204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44D3024-EF41-AA0C-7022-5094A0540D4C}"/>
              </a:ext>
            </a:extLst>
          </p:cNvPr>
          <p:cNvCxnSpPr/>
          <p:nvPr/>
        </p:nvCxnSpPr>
        <p:spPr>
          <a:xfrm flipV="1">
            <a:off x="5612235" y="2458449"/>
            <a:ext cx="778978" cy="8389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3A23D20-2F13-429B-C63E-7D41777C5A4F}"/>
              </a:ext>
            </a:extLst>
          </p:cNvPr>
          <p:cNvCxnSpPr>
            <a:cxnSpLocks/>
          </p:cNvCxnSpPr>
          <p:nvPr/>
        </p:nvCxnSpPr>
        <p:spPr>
          <a:xfrm>
            <a:off x="5047874" y="3476283"/>
            <a:ext cx="1334227" cy="2647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E1815D9-7392-53CC-2E4E-DFAD760663E2}"/>
              </a:ext>
            </a:extLst>
          </p:cNvPr>
          <p:cNvCxnSpPr>
            <a:cxnSpLocks/>
          </p:cNvCxnSpPr>
          <p:nvPr/>
        </p:nvCxnSpPr>
        <p:spPr>
          <a:xfrm>
            <a:off x="2584589" y="2063856"/>
            <a:ext cx="1867338" cy="2909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74AB7620-4204-DD23-30E3-3237307300D4}"/>
              </a:ext>
            </a:extLst>
          </p:cNvPr>
          <p:cNvCxnSpPr>
            <a:cxnSpLocks/>
          </p:cNvCxnSpPr>
          <p:nvPr/>
        </p:nvCxnSpPr>
        <p:spPr>
          <a:xfrm flipV="1">
            <a:off x="2584588" y="2570813"/>
            <a:ext cx="1987412" cy="12401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1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EF52-ACD9-751F-2EA2-3C780684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>
            <a:extLst>
              <a:ext uri="{FF2B5EF4-FFF2-40B4-BE49-F238E27FC236}">
                <a16:creationId xmlns:a16="http://schemas.microsoft.com/office/drawing/2014/main" id="{678E249A-00E7-3688-BE98-932A8DA9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4" y="1419746"/>
            <a:ext cx="2338126" cy="39976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58D0B1E-6ED7-E6A0-A32B-8A253E7E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255" y="2249748"/>
            <a:ext cx="4417769" cy="195732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EB3356E-C161-ED3A-B5C4-21E79969E2D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363B88C-5A4A-8A10-D8D9-E6BE966BD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98FCB8E-F727-E059-3D69-C93BA0B5945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55BEEA5-581D-0AC6-FF21-948A267222E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6672D45-E047-E94C-F7EF-C920ABDC9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利用可能モデルは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...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☆日々増加中です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DCF417E-9F1A-F9D6-2DAF-B04585EF2845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D746AAA-F150-D2D9-A1DC-95EC127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Ⅳ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エンジンと利用モデル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C4D2C646-70EF-10CD-2F6A-E6FA0CEF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255" y="4509690"/>
            <a:ext cx="2641997" cy="20784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0" name="図 20479">
            <a:extLst>
              <a:ext uri="{FF2B5EF4-FFF2-40B4-BE49-F238E27FC236}">
                <a16:creationId xmlns:a16="http://schemas.microsoft.com/office/drawing/2014/main" id="{5966F40D-0440-55B6-3F2B-026DDF847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729" y="1417409"/>
            <a:ext cx="2737525" cy="297951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7" name="図 20486">
            <a:extLst>
              <a:ext uri="{FF2B5EF4-FFF2-40B4-BE49-F238E27FC236}">
                <a16:creationId xmlns:a16="http://schemas.microsoft.com/office/drawing/2014/main" id="{48CB00F9-15E3-704F-8B09-9347A1AE4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072" y="3304622"/>
            <a:ext cx="2513843" cy="32693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0485" name="図 20484">
            <a:extLst>
              <a:ext uri="{FF2B5EF4-FFF2-40B4-BE49-F238E27FC236}">
                <a16:creationId xmlns:a16="http://schemas.microsoft.com/office/drawing/2014/main" id="{40C854AC-37D2-C0AE-4A18-F2474526F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860" y="5083253"/>
            <a:ext cx="2737526" cy="146913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5471F83-2158-B247-4DA1-A0BD0EB52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259" y="1661306"/>
            <a:ext cx="2405308" cy="1502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DD8CE37C-497E-8D3F-F1A0-45FF2D1D3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733" y="1413735"/>
            <a:ext cx="2449092" cy="527222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1773DFB-182E-29B5-5F64-059D53BD7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2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３００を超えるモデル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現在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日々各社が開発中ですｗ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45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B7FF-61C1-42A5-0195-9E33FF9BA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052972E-2B05-E266-1A1A-9CDEDE31652A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E6B08E4-E0B4-1E57-1B04-C5530E5E4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25CF76F-41C3-8063-1B1F-F0F42B3A14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55628F6-7BBA-C0A3-1499-8F7B03CF6E5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686D83E-B7CE-B34D-F846-C7391609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ビルトイン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の利用設定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A44B7E6-D6DE-5A01-4F07-9BFF6D6E0EBD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2856B2D-A3A7-0E3D-167D-C805BA2C0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Ⅴ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．音声合成等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DE1FE4A-9F4D-9E79-A490-189A8BF2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45" y="1671357"/>
            <a:ext cx="6260455" cy="48215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523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拡張は、起動時に自動ローディング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Ⅵ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．画像生成等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、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拡張が可能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B16D659-2E00-6CC1-5F88-CF140781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88" y="1694106"/>
            <a:ext cx="8595024" cy="419269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0174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9A96-2AFE-CDDC-8818-1B0A4308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860945-2F07-458B-5497-314EAB1D628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BD4E16F-7BCC-AD10-13F3-0CC0852F3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ACDEDA9-9BD3-5F07-E1A6-0C358E14D5F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56A4442-133A-5A8C-3767-D9C1E8E1E04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DDD3B58-96BC-E5A4-FB94-6826CB656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チャット機能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C119196-A246-1AEB-EDEB-EB9FFDE2742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76B6B24-604A-918A-791E-BB5D98D1B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551ECB-C3A0-F72F-3D3A-460984C02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244E794-B510-824A-BD94-B1A27603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41" y="15677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F7E605E-E949-48D6-9231-D52C9D4B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658" y="2885325"/>
            <a:ext cx="1095004" cy="10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84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6E4E-CC44-C25A-D52E-1F2FF421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05C973E-BC3D-A991-BD3B-21CAD3FC49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F9FFFB7-734E-4A63-AD41-BC4C28C62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8D25844-F88B-AB11-E676-90BFEFFB6B0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7F881BF-032B-BEEA-71D8-F2E8BB65B96F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A59F83E4-3A92-195F-83BA-06539EDEE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377372A-DF53-0678-277A-3F009DD1FFAE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6B8BDE0-C1E0-67F9-9937-1377FE6F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77139D5-EC3F-560B-CC69-0A4371CBA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連携で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機能が使えます。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自動で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操作できます。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3A0BBA-E0CC-FC58-A0C8-E5F5FD675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525032"/>
            <a:ext cx="7687729" cy="4671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64E47DF-79BB-DF4D-3DCA-733DAA6B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914" y="2565969"/>
            <a:ext cx="4784436" cy="40368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2710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A04B-02C8-DEAE-B6D3-93C7B171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589320C-D4AA-E33C-6B71-7470D89194A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E9357BB5-2B8D-DFF1-BD6E-4C12B3D7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EED8E7F-F28F-8B95-0BDD-FAA7D78BE14B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DC442D9-16B6-236E-1A37-1DBDE57B1E0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39ACF0E-2CFD-A211-AB4C-3B82942DF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開発支援機能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08E7707-FC70-2F3E-0C9F-F10678D2119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E98BA6C-E975-DA2E-A732-947F19ACB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AF0D11-45D1-D363-4453-73AE8558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427175"/>
            <a:ext cx="8043100" cy="43566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6D08B61-F37D-B53F-41E8-05FC8ADA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439" y="2582786"/>
            <a:ext cx="3729706" cy="39577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C87740E-3273-CD9A-E146-866D28B9D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開発初期にこの機能を実装し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全体ソースの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70%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程度？、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生成ソースを利用しています。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733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：もんじゅはデスクトップで使える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プラットホームです。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9B033D-B532-735E-6084-B43AE8D89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17" y="1357587"/>
            <a:ext cx="5394037" cy="5280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コンセプト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三人寄れば文殊の知恵。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複数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の応答を統合した回答ができます。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技術・特徴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使用方法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直感的な３つのＩ／Ｆ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・音声操作（ライブ操作）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・コピペ操作（キー操作）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・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操作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2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F485CF8-65B9-C749-A054-1FBFA45D0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73" y="4053458"/>
            <a:ext cx="4606696" cy="258492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6951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689EB-9AED-A472-CBB9-B0673B98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847E71-4BF8-AF35-A042-AB09C9279AC1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92CEE36-42BF-9E45-FB61-C7B2B3696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4C21419-71C0-21CD-A6FE-57E78F1259C5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86C75E4-10B2-DB97-DF1F-B1F25379BC00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F69E63C7-CE59-CDF4-618A-89BC6F267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サンドボックス機能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F38EDE1-D20D-C14C-BC3C-F95E3D7E20A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E072664F-2A5B-A19A-32E1-2D378B910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64BC9BA-ED5A-7B13-214C-AB4EE722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1497770"/>
            <a:ext cx="8675350" cy="469914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775229-3755-1EF8-4188-CFCD9A66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918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React(Node.js)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の実行環境です。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サンプル生成で使えます。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560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BF38-8737-96FE-567A-128B75C1E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5130E9E-D9C8-2361-D178-6A236EE3E137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F6DAE922-F300-0E25-77B7-553791BFC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7B6966-2B78-3805-1BED-D4A436DC3B7F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968FAE8-E9C1-2E77-DD6D-15E49A5BA9C1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BF31C3D-C04A-412D-5E24-68A6ECD10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小説執筆機能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669290E-81A0-6420-6918-7A7ABC975BB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1271AD1-83D4-A1F3-FC54-949B29CA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BE00E99-2036-E542-B748-1821067C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" y="1407081"/>
            <a:ext cx="8617528" cy="4667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E020F9-91F2-AD62-6505-28843CE67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62485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2025/2/1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時点、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O3-mini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モデルが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おすすめです。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07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9C4B-2EE3-2806-768C-E4BE4A235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7EDA9F-4D99-1363-3D7D-C34DCFDF8762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AF8EE551-5110-8D7C-4F40-D82EA31B3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370F870-2544-54B2-CE40-BC3FCE12B333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D3BDBFB0-EBC8-F197-6C56-10E1C6212CD2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6A91BA7-C6F9-788F-CF26-CCAAC6806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“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urlSpeech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”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機能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08EDB0E-10A4-885F-4511-CC9752CCEFA1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BED9F869-90D9-5262-2D77-B3D3D9526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実装機能紹介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2D41EC-612C-5C9B-3E62-A57B05608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16" y="1307445"/>
            <a:ext cx="5285884" cy="53255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ED0210-68FC-F5AA-8F61-BB2102B9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390" y="62488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小説をスクレイピングし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音声シナリヲを生成し、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発話者別に出力できます。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(YMM4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向けです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740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7F06-50B9-275E-03CC-C1EA47C5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94956D-B816-D33C-74D8-6A9244D22E5C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6BF4C41B-4720-B2CA-A0B4-557B275B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DA9DB0-9E27-84E6-337E-AC096DEC009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CA120DE-5312-13B7-C534-85D3C89C7836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F97BC26-FDEC-3074-D33E-BB4FE6FE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RiKi_Monjyu_key.json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を設定するだけ？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0571C53-7C29-11FA-7CBA-D44CC702A7EB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859458E7-10C1-58C0-4580-0CB49AF18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＊．設定方法？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80E6C4D-4233-A7FD-14B4-384A6ACD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68" y="1442875"/>
            <a:ext cx="6675063" cy="51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7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＊＊＊　以降のページは素材集　＊＊＊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592F8FE0-6207-16F6-D0B4-54C4A6DD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Ⅹ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A268E3-0755-7850-1816-3F8C4AF9AF60}"/>
              </a:ext>
            </a:extLst>
          </p:cNvPr>
          <p:cNvSpPr txBox="1"/>
          <p:nvPr/>
        </p:nvSpPr>
        <p:spPr>
          <a:xfrm>
            <a:off x="2059709" y="2844800"/>
            <a:ext cx="283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今後の開発</a:t>
            </a:r>
            <a:endParaRPr kumimoji="1" lang="en-US" altLang="ja-JP" dirty="0"/>
          </a:p>
          <a:p>
            <a:r>
              <a:rPr kumimoji="1" lang="ja-JP" altLang="en-US" dirty="0"/>
              <a:t>　タスク対応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6529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775DE-247C-E266-01C1-259054C2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FBEC611-D124-B0B9-F3E0-2AE964320945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E1DC67-2C95-56C7-511C-4570FA78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C8ADEAE-3436-960E-357F-82ECFF1B6BD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0FC8C95-44D0-603E-393C-F7D42685D17D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9E75B6-2CB4-BC1A-2CDE-CD20F5C8E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2019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年：車載音声アシスタント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3321E53-5AEA-AD1D-728B-F169627667B2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C1DC6B52-F76C-38CB-DF73-9120BB894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受賞歴（旧　音声アシスタント）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549A345-00FE-282B-EE9D-5793F7B3D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6393870"/>
            <a:ext cx="8229600" cy="4683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Garamond" pitchFamily="18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2400" kern="0" dirty="0">
                <a:solidFill>
                  <a:schemeClr val="tx1"/>
                </a:solidFill>
              </a:rPr>
              <a:t>https://tagen.go.jp/report/report_02.html</a:t>
            </a:r>
            <a:endParaRPr lang="ja-JP" altLang="en-US" sz="2400" kern="0" dirty="0">
              <a:solidFill>
                <a:schemeClr val="tx1"/>
              </a:solidFill>
            </a:endParaRPr>
          </a:p>
        </p:txBody>
      </p:sp>
      <p:pic>
        <p:nvPicPr>
          <p:cNvPr id="5" name="図 3">
            <a:extLst>
              <a:ext uri="{FF2B5EF4-FFF2-40B4-BE49-F238E27FC236}">
                <a16:creationId xmlns:a16="http://schemas.microsoft.com/office/drawing/2014/main" id="{828EF08C-8218-BC20-1215-61AC23B1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918587"/>
            <a:ext cx="5041900" cy="251936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5">
            <a:extLst>
              <a:ext uri="{FF2B5EF4-FFF2-40B4-BE49-F238E27FC236}">
                <a16:creationId xmlns:a16="http://schemas.microsoft.com/office/drawing/2014/main" id="{D09F2F93-E13C-D190-9E63-0548B738B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85" y="1228143"/>
            <a:ext cx="4662487" cy="25740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7">
            <a:extLst>
              <a:ext uri="{FF2B5EF4-FFF2-40B4-BE49-F238E27FC236}">
                <a16:creationId xmlns:a16="http://schemas.microsoft.com/office/drawing/2014/main" id="{6E2B33A4-B31D-EF3C-016B-A23C0A189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97" y="1237382"/>
            <a:ext cx="3105842" cy="25740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46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D42C-F03A-F509-2102-D18FDA1B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7D1849-483D-F2B1-1F7C-F598772FE02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A39DA88-AE26-22D9-81AD-594E471DD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5296337"/>
            <a:ext cx="5327650" cy="14208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【2024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】Agentic AI 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向け パーソナルアシスタント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E0FED2E2-2628-4EBD-89B8-271FB7F4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349" y="5568912"/>
            <a:ext cx="1094055" cy="1094055"/>
          </a:xfrm>
          <a:prstGeom prst="rect">
            <a:avLst/>
          </a:prstGeom>
        </p:spPr>
      </p:pic>
      <p:sp>
        <p:nvSpPr>
          <p:cNvPr id="20481" name="スライド番号プレースホルダー 1">
            <a:extLst>
              <a:ext uri="{FF2B5EF4-FFF2-40B4-BE49-F238E27FC236}">
                <a16:creationId xmlns:a16="http://schemas.microsoft.com/office/drawing/2014/main" id="{B1DBD629-204A-4CEE-1108-B68FFBF20BA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BA25E77C-9C88-2FF2-FB5F-5E7807CBE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14BFB42-C21A-9BCB-94FC-820F8DE67BA7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B998F5E-27D5-81EF-4088-5715C2903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以外の開発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820EE92-09BA-D4A6-6886-7E5C810218D7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076C715-8470-4A1E-37A3-5F6508462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</a:t>
            </a: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以外の開発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494AC90-5B62-8824-C60B-6F6BAEEC4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92684"/>
            <a:ext cx="5327650" cy="14208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【2023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2024】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によるアシスタント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00D9261-C1FA-55C2-2AAF-0EDA7C47A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272886"/>
            <a:ext cx="2746375" cy="54442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ガジェット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6F804CC-05E3-42FA-3F43-6A0387B5C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272887"/>
            <a:ext cx="5327650" cy="24506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【2016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2022】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生成</a:t>
            </a:r>
            <a:r>
              <a:rPr lang="en-US" altLang="ja-JP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登場以前の音声アシスタント</a:t>
            </a:r>
            <a:endParaRPr lang="en-US" altLang="ja-JP" sz="120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4" name="図 2">
            <a:extLst>
              <a:ext uri="{FF2B5EF4-FFF2-40B4-BE49-F238E27FC236}">
                <a16:creationId xmlns:a16="http://schemas.microsoft.com/office/drawing/2014/main" id="{627D99A0-FEE9-A4AE-83D4-298B951B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8" y="1679286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4">
            <a:extLst>
              <a:ext uri="{FF2B5EF4-FFF2-40B4-BE49-F238E27FC236}">
                <a16:creationId xmlns:a16="http://schemas.microsoft.com/office/drawing/2014/main" id="{EE2AC81E-7BAE-EA91-DBC5-27D3BEC8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図 6">
            <a:extLst>
              <a:ext uri="{FF2B5EF4-FFF2-40B4-BE49-F238E27FC236}">
                <a16:creationId xmlns:a16="http://schemas.microsoft.com/office/drawing/2014/main" id="{E6EFE679-62B6-476D-CA48-5ED9A2F2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745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図 8">
            <a:extLst>
              <a:ext uri="{FF2B5EF4-FFF2-40B4-BE49-F238E27FC236}">
                <a16:creationId xmlns:a16="http://schemas.microsoft.com/office/drawing/2014/main" id="{30AAF928-C538-C6C7-615C-69D9D9B0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679286"/>
            <a:ext cx="925513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図 10" descr="グラフィカル ユーザー インターフェイス, テキスト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9FDC1DDD-B070-8D74-3ABB-C217CF5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図 12" descr="屋外, テキスト, 建物, 記号 が含まれている画像&#10;&#10;自動的に生成された説明">
            <a:extLst>
              <a:ext uri="{FF2B5EF4-FFF2-40B4-BE49-F238E27FC236}">
                <a16:creationId xmlns:a16="http://schemas.microsoft.com/office/drawing/2014/main" id="{5441B3C0-0A45-A7B6-00E6-5D2D725E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図 14" descr="テキスト, カレンダー&#10;&#10;中程度の精度で自動的に生成された説明">
            <a:extLst>
              <a:ext uri="{FF2B5EF4-FFF2-40B4-BE49-F238E27FC236}">
                <a16:creationId xmlns:a16="http://schemas.microsoft.com/office/drawing/2014/main" id="{8D741101-D183-0E27-B207-19589645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0399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図 16" descr="屋外, テキスト, 建物, 記号 が含まれている画像&#10;&#10;自動的に生成された説明">
            <a:extLst>
              <a:ext uri="{FF2B5EF4-FFF2-40B4-BE49-F238E27FC236}">
                <a16:creationId xmlns:a16="http://schemas.microsoft.com/office/drawing/2014/main" id="{56E72A22-E76C-A1E0-4424-B400237A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27097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18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2DD7683-CEC0-9E9A-0F3D-3A105FC1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4070497"/>
            <a:ext cx="1019175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図 20" descr="赤い交通標識&#10;&#10;中程度の精度で自動的に生成された説明">
            <a:extLst>
              <a:ext uri="{FF2B5EF4-FFF2-40B4-BE49-F238E27FC236}">
                <a16:creationId xmlns:a16="http://schemas.microsoft.com/office/drawing/2014/main" id="{03A3C038-E469-ADED-D370-897C5756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674524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図 22" descr="図形, 矢印&#10;&#10;自動的に生成された説明">
            <a:extLst>
              <a:ext uri="{FF2B5EF4-FFF2-40B4-BE49-F238E27FC236}">
                <a16:creationId xmlns:a16="http://schemas.microsoft.com/office/drawing/2014/main" id="{99154B60-C23E-182F-3A77-1E06BB9E4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2699038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図 2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FBE192F-5733-6AE7-F378-906C73A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2691101"/>
            <a:ext cx="9271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図 2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966AD8BE-D7B0-FC2F-33A1-427CE490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72355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図 30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A15420F6-7C20-29FA-538D-02B0DD2C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372355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図 5120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D8800620-BBFA-2A7E-3E5F-9EC071F4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738839"/>
            <a:ext cx="9302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" name="図 5123" descr="図形, 矢印&#10;&#10;自動的に生成された説明">
            <a:extLst>
              <a:ext uri="{FF2B5EF4-FFF2-40B4-BE49-F238E27FC236}">
                <a16:creationId xmlns:a16="http://schemas.microsoft.com/office/drawing/2014/main" id="{1FC1D178-42DF-4E13-4C73-BA3833CA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1680874"/>
            <a:ext cx="923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046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C5A42-FF74-D75B-BB2A-B3AB1827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CFAEAF-6274-0B50-9DC8-29EAE370F23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5407AB-F125-6FE8-21B2-BDFE3C612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15EF700-78F9-F37D-F11D-FE9F4E8E188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FF30B8F0-47B1-4ECC-4440-C355FDF13FD4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9DBC0F70-0EBA-D3FC-520C-34697920F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各社アイコン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0119FC48-C4FC-E8C1-71F4-B217B6F0A4F4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D4697A28-DD00-D0F2-7528-6294CD590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＊．アイコン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5" name="図 24" descr="ロゴ&#10;&#10;中程度の精度で自動的に生成された説明">
            <a:extLst>
              <a:ext uri="{FF2B5EF4-FFF2-40B4-BE49-F238E27FC236}">
                <a16:creationId xmlns:a16="http://schemas.microsoft.com/office/drawing/2014/main" id="{C603806A-F521-B2D6-1B83-791A8139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61" y="1230113"/>
            <a:ext cx="3009285" cy="646527"/>
          </a:xfrm>
          <a:prstGeom prst="rect">
            <a:avLst/>
          </a:prstGeom>
        </p:spPr>
      </p:pic>
      <p:pic>
        <p:nvPicPr>
          <p:cNvPr id="26" name="図 25" descr="ロゴ&#10;&#10;自動的に生成された説明">
            <a:extLst>
              <a:ext uri="{FF2B5EF4-FFF2-40B4-BE49-F238E27FC236}">
                <a16:creationId xmlns:a16="http://schemas.microsoft.com/office/drawing/2014/main" id="{90AB7983-1202-5957-3CB3-0DE96A552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34" y="1081513"/>
            <a:ext cx="2105954" cy="779204"/>
          </a:xfrm>
          <a:prstGeom prst="rect">
            <a:avLst/>
          </a:prstGeom>
        </p:spPr>
      </p:pic>
      <p:pic>
        <p:nvPicPr>
          <p:cNvPr id="29" name="図 2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2A13EAB-DCA7-EABB-4C81-7627F2CD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54" y="3237602"/>
            <a:ext cx="2084426" cy="576024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CADAC17D-D42E-4F80-1831-C69B55FC3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4738" y="3296813"/>
            <a:ext cx="1908802" cy="521738"/>
          </a:xfrm>
          <a:prstGeom prst="rect">
            <a:avLst/>
          </a:prstGeom>
        </p:spPr>
      </p:pic>
      <p:pic>
        <p:nvPicPr>
          <p:cNvPr id="31" name="図 3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AEE5B664-D93D-2B9D-9475-BA734455E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763" y="2916128"/>
            <a:ext cx="2611399" cy="900933"/>
          </a:xfrm>
          <a:prstGeom prst="rect">
            <a:avLst/>
          </a:prstGeom>
        </p:spPr>
      </p:pic>
      <p:pic>
        <p:nvPicPr>
          <p:cNvPr id="20480" name="図 20479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48A06F7B-9E80-1196-8AA2-1B3E76BCA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763" y="2203906"/>
            <a:ext cx="4057008" cy="772454"/>
          </a:xfrm>
          <a:prstGeom prst="rect">
            <a:avLst/>
          </a:prstGeom>
        </p:spPr>
      </p:pic>
      <p:pic>
        <p:nvPicPr>
          <p:cNvPr id="20481" name="図 2048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304B232-F97D-B794-9096-60BF24CA79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648" y="1215228"/>
            <a:ext cx="2877055" cy="779202"/>
          </a:xfrm>
          <a:prstGeom prst="rect">
            <a:avLst/>
          </a:prstGeom>
        </p:spPr>
      </p:pic>
      <p:pic>
        <p:nvPicPr>
          <p:cNvPr id="20482" name="図 20481" descr="ロゴ&#10;&#10;自動的に生成された説明">
            <a:extLst>
              <a:ext uri="{FF2B5EF4-FFF2-40B4-BE49-F238E27FC236}">
                <a16:creationId xmlns:a16="http://schemas.microsoft.com/office/drawing/2014/main" id="{61E0A888-BE22-057A-42DB-C26393CC6A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7219" y="2244969"/>
            <a:ext cx="3328565" cy="800937"/>
          </a:xfrm>
          <a:prstGeom prst="rect">
            <a:avLst/>
          </a:prstGeom>
        </p:spPr>
      </p:pic>
      <p:pic>
        <p:nvPicPr>
          <p:cNvPr id="6" name="図 5" descr="ロゴ&#10;&#10;自動的に生成された説明">
            <a:extLst>
              <a:ext uri="{FF2B5EF4-FFF2-40B4-BE49-F238E27FC236}">
                <a16:creationId xmlns:a16="http://schemas.microsoft.com/office/drawing/2014/main" id="{93FF2134-EBD1-9043-59BA-DDE3727923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754" y="5596016"/>
            <a:ext cx="1703648" cy="1214850"/>
          </a:xfrm>
          <a:prstGeom prst="rect">
            <a:avLst/>
          </a:prstGeom>
        </p:spPr>
      </p:pic>
      <p:pic>
        <p:nvPicPr>
          <p:cNvPr id="4" name="図 3" descr="ロゴ&#10;&#10;低い精度で自動的に生成された説明">
            <a:extLst>
              <a:ext uri="{FF2B5EF4-FFF2-40B4-BE49-F238E27FC236}">
                <a16:creationId xmlns:a16="http://schemas.microsoft.com/office/drawing/2014/main" id="{9EC704E8-F63D-502E-F178-2456FDA375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754" y="3904749"/>
            <a:ext cx="2646949" cy="765133"/>
          </a:xfrm>
          <a:prstGeom prst="rect">
            <a:avLst/>
          </a:prstGeom>
        </p:spPr>
      </p:pic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023A378C-D864-2B51-C263-6540270EA2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1017" y="3667423"/>
            <a:ext cx="2480201" cy="1395113"/>
          </a:xfrm>
          <a:prstGeom prst="rect">
            <a:avLst/>
          </a:prstGeom>
        </p:spPr>
      </p:pic>
      <p:pic>
        <p:nvPicPr>
          <p:cNvPr id="5" name="図 4" descr="テキス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96FC011-2809-1802-4830-BD13A2F919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652" y="4848097"/>
            <a:ext cx="3644348" cy="905398"/>
          </a:xfrm>
          <a:prstGeom prst="rect">
            <a:avLst/>
          </a:prstGeom>
        </p:spPr>
      </p:pic>
      <p:pic>
        <p:nvPicPr>
          <p:cNvPr id="11" name="図 10" descr="ロゴ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BFEDBAE-A705-EDE6-E9D0-AA80489C3F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2145" y="4843261"/>
            <a:ext cx="3644349" cy="9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7691-9071-169E-6D66-B6DFA3C6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7786A9F9-DFF6-4A7B-A50F-A27A6046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7" y="4002793"/>
            <a:ext cx="1294970" cy="129497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0F3C451-0CD9-3E80-0297-A5A3D8537F34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1679F9F1-238C-B7AC-C3F7-F5BB87E8E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F2491F6-46B4-EFFE-6907-FBB126F0ED16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A1D49BD7-93AD-554C-CE6C-ACDE9121BA89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3D04BF91-C9D8-7449-B620-60A5CA13D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：開発経緯 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(2023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2025)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BDFF478-1E2E-7E61-E666-802FBC5120E8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1C642576-CAD0-D9DB-43FC-505AB854A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FDC7DE-0F45-96E6-67F9-9C2C738B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7" y="1787031"/>
            <a:ext cx="1248118" cy="124811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8A15C0-974A-CB87-3572-461A1A92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131814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2023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93C29DC-8DD8-C882-5636-510FECA8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39" y="178703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・５月～ 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PoC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E6E75CB-2B51-A82C-0D56-EE121917C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074" y="400279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8D5C1AF-3C68-8DC8-C955-77005A737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1322766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2024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5B8BFC-4A75-BA6F-2841-F8390059F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7002" y="1791651"/>
            <a:ext cx="2011179" cy="2021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・～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7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月開発終了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対応を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見据えた次期版へ</a:t>
            </a:r>
            <a:endParaRPr lang="en-US" altLang="ja-JP" sz="120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319997-71F3-0099-8F32-1F1D63094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237" y="4007413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・７月～開発開始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対応版</a:t>
            </a:r>
            <a:br>
              <a:rPr lang="en-US" altLang="ja-JP" sz="120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F1A4051-958E-E87A-3A08-98E208CAF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1322768"/>
            <a:ext cx="2011179" cy="3537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FF8919-6291-B2EC-D645-8EC073FB2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028" y="1791653"/>
            <a:ext cx="2011179" cy="20215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0278C5E-49A8-E9B3-D5FE-0B43B3B1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263" y="4007415"/>
            <a:ext cx="2011179" cy="20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・ｘ月～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各社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b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（予定）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矢印: 左右 19">
            <a:extLst>
              <a:ext uri="{FF2B5EF4-FFF2-40B4-BE49-F238E27FC236}">
                <a16:creationId xmlns:a16="http://schemas.microsoft.com/office/drawing/2014/main" id="{841EEE00-558F-6E66-C31B-53568B8B7C50}"/>
              </a:ext>
            </a:extLst>
          </p:cNvPr>
          <p:cNvSpPr/>
          <p:nvPr/>
        </p:nvSpPr>
        <p:spPr>
          <a:xfrm>
            <a:off x="2713543" y="1858556"/>
            <a:ext cx="2338748" cy="481023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6400B774-C3B9-4EF4-98E6-C409CED138B9}"/>
              </a:ext>
            </a:extLst>
          </p:cNvPr>
          <p:cNvSpPr/>
          <p:nvPr/>
        </p:nvSpPr>
        <p:spPr>
          <a:xfrm>
            <a:off x="5052290" y="4140569"/>
            <a:ext cx="1461717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D98EA94B-1F81-50F3-FD79-F14C094F0D4E}"/>
              </a:ext>
            </a:extLst>
          </p:cNvPr>
          <p:cNvSpPr/>
          <p:nvPr/>
        </p:nvSpPr>
        <p:spPr>
          <a:xfrm>
            <a:off x="6514008" y="4566054"/>
            <a:ext cx="1525386" cy="481023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1C741C92-7865-48E4-0344-0FCB9A641EB4}"/>
              </a:ext>
            </a:extLst>
          </p:cNvPr>
          <p:cNvCxnSpPr/>
          <p:nvPr/>
        </p:nvCxnSpPr>
        <p:spPr>
          <a:xfrm>
            <a:off x="6514008" y="962055"/>
            <a:ext cx="0" cy="55588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C14B45F-85CA-D34D-D964-254C024B1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252" y="6477166"/>
            <a:ext cx="582567" cy="3144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Now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FC90EA0-520F-9727-B8EA-3FF5610C5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3089702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LLM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endParaRPr lang="en-US" altLang="ja-JP" sz="105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CB95FF7-50F9-1DB7-FC88-F3CB5F9DA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5297763"/>
            <a:ext cx="1421667" cy="718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【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特徴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】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マルチ</a:t>
            </a:r>
            <a: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利用、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クリップボード操作</a:t>
            </a:r>
            <a:br>
              <a:rPr lang="en-US" altLang="ja-JP" sz="105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非同期</a:t>
            </a:r>
            <a:r>
              <a:rPr lang="en-US" altLang="ja-JP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050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対応</a:t>
            </a:r>
            <a:endParaRPr lang="en-US" altLang="ja-JP" sz="1050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26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5254-3D12-CCBC-C2E2-36CCBCCD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8389EA0-6B54-4BE7-9F9D-BB4C757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85" y="1944032"/>
            <a:ext cx="1519722" cy="151972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0A256EA-7170-D668-42D3-31ED59F9B609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3B4A0757-79AA-1A9C-52F4-D2E60F9C3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F9A91C1-43E2-71A8-E55A-1927F5994C48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8C93C5C5-C1E1-B5E5-84E9-BB8D6125622E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519451AB-5D37-202F-C3AC-E0A3F2611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：システムブロック図（サブ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連携モード）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F0A33D-11FA-42D6-AFA2-0F7238F2AC26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020B61C8-780C-A5AC-B93A-3DD523B1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33E3A6-63F1-1571-C2FE-3CDB4552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7" y="1718718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54078C-A1B3-6527-AD2E-09F082655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88" y="4619220"/>
            <a:ext cx="2239085" cy="1254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205338E-78EF-095D-3B42-4810F0795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9E0DE5-D76C-5972-7BA4-42A56D1B2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音声入出力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09954678-AE9C-53C1-E951-046EE6C3A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437" y="1724931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18E91AE4-7AFE-99C6-4420-EE0A4258E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1394742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4" name="図 20483">
            <a:extLst>
              <a:ext uri="{FF2B5EF4-FFF2-40B4-BE49-F238E27FC236}">
                <a16:creationId xmlns:a16="http://schemas.microsoft.com/office/drawing/2014/main" id="{D5EA006A-1CE2-FBB7-F7E2-1C3C85451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437" y="4615567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5" name="テキスト ボックス 20484">
            <a:extLst>
              <a:ext uri="{FF2B5EF4-FFF2-40B4-BE49-F238E27FC236}">
                <a16:creationId xmlns:a16="http://schemas.microsoft.com/office/drawing/2014/main" id="{C0EC06A8-60C6-C51F-92D6-EDBAEBF3B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41" y="4291768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Histories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バッチ出力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pic>
        <p:nvPicPr>
          <p:cNvPr id="20487" name="図 20486">
            <a:extLst>
              <a:ext uri="{FF2B5EF4-FFF2-40B4-BE49-F238E27FC236}">
                <a16:creationId xmlns:a16="http://schemas.microsoft.com/office/drawing/2014/main" id="{033D7D53-28CB-941F-32C4-635A7AB8F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193" y="3617296"/>
            <a:ext cx="2221614" cy="456093"/>
          </a:xfrm>
          <a:prstGeom prst="rect">
            <a:avLst/>
          </a:prstGeom>
        </p:spPr>
      </p:pic>
      <p:pic>
        <p:nvPicPr>
          <p:cNvPr id="20489" name="図 20488">
            <a:extLst>
              <a:ext uri="{FF2B5EF4-FFF2-40B4-BE49-F238E27FC236}">
                <a16:creationId xmlns:a16="http://schemas.microsoft.com/office/drawing/2014/main" id="{FA34A53A-3D33-7B08-6403-80F738F56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880" y="4618277"/>
            <a:ext cx="2215376" cy="1925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B09795BC-FD3B-49E2-9A0D-8CE29F9C500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57730" y="2684151"/>
            <a:ext cx="1342433" cy="2011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B93DF8D1-1984-454D-2FD0-93642B3A15AE}"/>
              </a:ext>
            </a:extLst>
          </p:cNvPr>
          <p:cNvCxnSpPr>
            <a:cxnSpLocks/>
            <a:endCxn id="20480" idx="1"/>
          </p:cNvCxnSpPr>
          <p:nvPr/>
        </p:nvCxnSpPr>
        <p:spPr>
          <a:xfrm>
            <a:off x="5443832" y="2686162"/>
            <a:ext cx="1027605" cy="4202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8" name="コネクタ: カギ線 20497">
            <a:extLst>
              <a:ext uri="{FF2B5EF4-FFF2-40B4-BE49-F238E27FC236}">
                <a16:creationId xmlns:a16="http://schemas.microsoft.com/office/drawing/2014/main" id="{ACA17543-B74A-AFAA-456B-584C42B6543B}"/>
              </a:ext>
            </a:extLst>
          </p:cNvPr>
          <p:cNvCxnSpPr>
            <a:cxnSpLocks/>
            <a:endCxn id="20484" idx="1"/>
          </p:cNvCxnSpPr>
          <p:nvPr/>
        </p:nvCxnSpPr>
        <p:spPr>
          <a:xfrm>
            <a:off x="5443832" y="2686162"/>
            <a:ext cx="1027605" cy="2894838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2" name="テキスト ボックス 20501">
            <a:extLst>
              <a:ext uri="{FF2B5EF4-FFF2-40B4-BE49-F238E27FC236}">
                <a16:creationId xmlns:a16="http://schemas.microsoft.com/office/drawing/2014/main" id="{7EBD7F49-1682-00EA-9431-E80C31B60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100" y="4274637"/>
            <a:ext cx="2221613" cy="28136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群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04" name="コネクタ: カギ線 20503">
            <a:extLst>
              <a:ext uri="{FF2B5EF4-FFF2-40B4-BE49-F238E27FC236}">
                <a16:creationId xmlns:a16="http://schemas.microsoft.com/office/drawing/2014/main" id="{04C381C0-EF99-3A51-4501-41F40EB3F75A}"/>
              </a:ext>
            </a:extLst>
          </p:cNvPr>
          <p:cNvCxnSpPr>
            <a:cxnSpLocks/>
            <a:endCxn id="20513" idx="0"/>
          </p:cNvCxnSpPr>
          <p:nvPr/>
        </p:nvCxnSpPr>
        <p:spPr>
          <a:xfrm rot="16200000" flipH="1">
            <a:off x="4423721" y="3613488"/>
            <a:ext cx="780742" cy="484188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7" name="コネクタ: カギ線 20506">
            <a:extLst>
              <a:ext uri="{FF2B5EF4-FFF2-40B4-BE49-F238E27FC236}">
                <a16:creationId xmlns:a16="http://schemas.microsoft.com/office/drawing/2014/main" id="{AEAFD52E-FA75-5D40-C60E-97717CF0D8EC}"/>
              </a:ext>
            </a:extLst>
          </p:cNvPr>
          <p:cNvCxnSpPr>
            <a:cxnSpLocks/>
            <a:endCxn id="20512" idx="0"/>
          </p:cNvCxnSpPr>
          <p:nvPr/>
        </p:nvCxnSpPr>
        <p:spPr>
          <a:xfrm rot="16200000" flipH="1">
            <a:off x="4631683" y="3405525"/>
            <a:ext cx="780742" cy="90011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2" name="正方形/長方形 20511">
            <a:extLst>
              <a:ext uri="{FF2B5EF4-FFF2-40B4-BE49-F238E27FC236}">
                <a16:creationId xmlns:a16="http://schemas.microsoft.com/office/drawing/2014/main" id="{956C1ADE-4724-26EE-3235-1532D1EDDE45}"/>
              </a:ext>
            </a:extLst>
          </p:cNvPr>
          <p:cNvSpPr/>
          <p:nvPr/>
        </p:nvSpPr>
        <p:spPr>
          <a:xfrm>
            <a:off x="54038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3" name="正方形/長方形 20512">
            <a:extLst>
              <a:ext uri="{FF2B5EF4-FFF2-40B4-BE49-F238E27FC236}">
                <a16:creationId xmlns:a16="http://schemas.microsoft.com/office/drawing/2014/main" id="{EB7505CC-A79A-F1B3-DC7E-21736B68703B}"/>
              </a:ext>
            </a:extLst>
          </p:cNvPr>
          <p:cNvSpPr/>
          <p:nvPr/>
        </p:nvSpPr>
        <p:spPr>
          <a:xfrm>
            <a:off x="498792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4" name="正方形/長方形 20513">
            <a:extLst>
              <a:ext uri="{FF2B5EF4-FFF2-40B4-BE49-F238E27FC236}">
                <a16:creationId xmlns:a16="http://schemas.microsoft.com/office/drawing/2014/main" id="{A3028940-BA69-F827-4088-0A894A38529E}"/>
              </a:ext>
            </a:extLst>
          </p:cNvPr>
          <p:cNvSpPr/>
          <p:nvPr/>
        </p:nvSpPr>
        <p:spPr>
          <a:xfrm>
            <a:off x="4451346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15" name="正方形/長方形 20514">
            <a:extLst>
              <a:ext uri="{FF2B5EF4-FFF2-40B4-BE49-F238E27FC236}">
                <a16:creationId xmlns:a16="http://schemas.microsoft.com/office/drawing/2014/main" id="{27F92CD9-A2CC-6E63-06BA-78695F3EEC53}"/>
              </a:ext>
            </a:extLst>
          </p:cNvPr>
          <p:cNvSpPr/>
          <p:nvPr/>
        </p:nvSpPr>
        <p:spPr>
          <a:xfrm>
            <a:off x="3965571" y="4245953"/>
            <a:ext cx="136529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8" name="コネクタ: カギ線 20517">
            <a:extLst>
              <a:ext uri="{FF2B5EF4-FFF2-40B4-BE49-F238E27FC236}">
                <a16:creationId xmlns:a16="http://schemas.microsoft.com/office/drawing/2014/main" id="{4DA0EDE3-338E-5D41-8D9D-7D7E45E93E5B}"/>
              </a:ext>
            </a:extLst>
          </p:cNvPr>
          <p:cNvCxnSpPr>
            <a:cxnSpLocks/>
            <a:endCxn id="20514" idx="0"/>
          </p:cNvCxnSpPr>
          <p:nvPr/>
        </p:nvCxnSpPr>
        <p:spPr>
          <a:xfrm rot="5400000">
            <a:off x="4155434" y="3829389"/>
            <a:ext cx="780742" cy="5238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1" name="コネクタ: カギ線 20520">
            <a:extLst>
              <a:ext uri="{FF2B5EF4-FFF2-40B4-BE49-F238E27FC236}">
                <a16:creationId xmlns:a16="http://schemas.microsoft.com/office/drawing/2014/main" id="{119FCD2A-56B7-4471-5373-C5E500F3E8D8}"/>
              </a:ext>
            </a:extLst>
          </p:cNvPr>
          <p:cNvCxnSpPr>
            <a:cxnSpLocks/>
            <a:endCxn id="20515" idx="0"/>
          </p:cNvCxnSpPr>
          <p:nvPr/>
        </p:nvCxnSpPr>
        <p:spPr>
          <a:xfrm rot="5400000">
            <a:off x="3912546" y="3586501"/>
            <a:ext cx="780742" cy="538162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4" name="テキスト ボックス 20523">
            <a:extLst>
              <a:ext uri="{FF2B5EF4-FFF2-40B4-BE49-F238E27FC236}">
                <a16:creationId xmlns:a16="http://schemas.microsoft.com/office/drawing/2014/main" id="{A860D111-1AFC-F4C7-B599-6D701291E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520" y="3005866"/>
            <a:ext cx="548484" cy="43717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Live</a:t>
            </a:r>
            <a:b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AIs</a:t>
            </a:r>
          </a:p>
        </p:txBody>
      </p:sp>
      <p:sp>
        <p:nvSpPr>
          <p:cNvPr id="20525" name="正方形/長方形 20524">
            <a:extLst>
              <a:ext uri="{FF2B5EF4-FFF2-40B4-BE49-F238E27FC236}">
                <a16:creationId xmlns:a16="http://schemas.microsoft.com/office/drawing/2014/main" id="{5A01CC0E-E981-EA18-24EE-78419122F147}"/>
              </a:ext>
            </a:extLst>
          </p:cNvPr>
          <p:cNvSpPr/>
          <p:nvPr/>
        </p:nvSpPr>
        <p:spPr>
          <a:xfrm>
            <a:off x="3674329" y="3138691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26" name="コネクタ: カギ線 20525">
            <a:extLst>
              <a:ext uri="{FF2B5EF4-FFF2-40B4-BE49-F238E27FC236}">
                <a16:creationId xmlns:a16="http://schemas.microsoft.com/office/drawing/2014/main" id="{643EE299-82EB-B0D4-B5A9-B272A8D48231}"/>
              </a:ext>
            </a:extLst>
          </p:cNvPr>
          <p:cNvCxnSpPr>
            <a:cxnSpLocks/>
            <a:stCxn id="20525" idx="1"/>
            <a:endCxn id="20524" idx="3"/>
          </p:cNvCxnSpPr>
          <p:nvPr/>
        </p:nvCxnSpPr>
        <p:spPr>
          <a:xfrm rot="10800000">
            <a:off x="3413005" y="3224452"/>
            <a:ext cx="261325" cy="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F9B10D3F-1E12-0228-1131-CC5B296AB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305B891D-457B-EC41-17E7-60179D86E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5AE4C547-86F4-2290-050C-0DA3F0DC1EB0}"/>
              </a:ext>
            </a:extLst>
          </p:cNvPr>
          <p:cNvCxnSpPr>
            <a:cxnSpLocks/>
            <a:stCxn id="20534" idx="2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1D2688EA-577D-236E-A403-17F3F82AB2AE}"/>
              </a:ext>
            </a:extLst>
          </p:cNvPr>
          <p:cNvCxnSpPr>
            <a:cxnSpLocks/>
            <a:stCxn id="20533" idx="2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1" name="テキスト ボックス 20540">
            <a:extLst>
              <a:ext uri="{FF2B5EF4-FFF2-40B4-BE49-F238E27FC236}">
                <a16:creationId xmlns:a16="http://schemas.microsoft.com/office/drawing/2014/main" id="{B11F5643-DC34-06FD-DE92-94627ED22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304" y="2035497"/>
            <a:ext cx="602773" cy="4893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ｸﾘｯﾌﾟﾎﾞｰﾄﾞ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D8E0282D-2F32-EDEF-D515-E6EA9D43611D}"/>
              </a:ext>
            </a:extLst>
          </p:cNvPr>
          <p:cNvCxnSpPr>
            <a:cxnSpLocks/>
            <a:stCxn id="20541" idx="0"/>
            <a:endCxn id="20533" idx="1"/>
          </p:cNvCxnSpPr>
          <p:nvPr/>
        </p:nvCxnSpPr>
        <p:spPr>
          <a:xfrm rot="5400000" flipH="1" flipV="1">
            <a:off x="2678400" y="1674752"/>
            <a:ext cx="499037" cy="222455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6" name="コネクタ: カギ線 20545">
            <a:extLst>
              <a:ext uri="{FF2B5EF4-FFF2-40B4-BE49-F238E27FC236}">
                <a16:creationId xmlns:a16="http://schemas.microsoft.com/office/drawing/2014/main" id="{E2CFADE3-3EFC-B7F2-ADEF-1E7ECB193EC0}"/>
              </a:ext>
            </a:extLst>
          </p:cNvPr>
          <p:cNvCxnSpPr>
            <a:cxnSpLocks/>
            <a:stCxn id="11" idx="3"/>
            <a:endCxn id="20524" idx="2"/>
          </p:cNvCxnSpPr>
          <p:nvPr/>
        </p:nvCxnSpPr>
        <p:spPr>
          <a:xfrm flipV="1">
            <a:off x="2355273" y="3443036"/>
            <a:ext cx="783489" cy="1803477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25DA95-D0F0-C64B-C9DD-E43FE170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5082" y="1993936"/>
            <a:ext cx="867563" cy="489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Browser-use</a:t>
            </a: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DAAB0299-2115-E988-ECFC-850F6A4C436D}"/>
              </a:ext>
            </a:extLst>
          </p:cNvPr>
          <p:cNvCxnSpPr>
            <a:cxnSpLocks/>
            <a:stCxn id="20534" idx="3"/>
            <a:endCxn id="2" idx="0"/>
          </p:cNvCxnSpPr>
          <p:nvPr/>
        </p:nvCxnSpPr>
        <p:spPr>
          <a:xfrm>
            <a:off x="5811571" y="1536460"/>
            <a:ext cx="147293" cy="457476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図 44">
            <a:extLst>
              <a:ext uri="{FF2B5EF4-FFF2-40B4-BE49-F238E27FC236}">
                <a16:creationId xmlns:a16="http://schemas.microsoft.com/office/drawing/2014/main" id="{24862585-9224-4365-A2BC-D106E428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85" y="2315866"/>
            <a:ext cx="510574" cy="5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3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6C98-3106-736D-C691-F73BD0669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5268457-F7E0-A854-EABC-0EE9A689150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7415A320-B133-BDD2-88BB-8256FA52D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4BFFF96-7DF5-22B9-77BA-251764F95F1D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7177B58A-574F-8562-5FAC-34C53FAA4E63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D0CBD7AF-408C-FAFF-2F5D-D0728EAC8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：システムブロック図（コア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処理モード）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965D6FB-ED4D-0B26-AA1B-8253EB81CF80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A5FF406A-4F5C-229E-A768-48FDE5150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FCBF2F-1C3D-38BB-D7C1-69C21410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77" y="1723769"/>
            <a:ext cx="2221613" cy="1930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071731-0A80-5497-95B4-971375956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37" y="1402709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Input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入力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E6D1F0-4C85-B649-FA4B-853E31733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88" y="1391551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クリップボード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480" name="図 20479">
            <a:extLst>
              <a:ext uri="{FF2B5EF4-FFF2-40B4-BE49-F238E27FC236}">
                <a16:creationId xmlns:a16="http://schemas.microsoft.com/office/drawing/2014/main" id="{F0A8A01F-EB96-96AA-15B6-3A240220F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437" y="4345769"/>
            <a:ext cx="2223722" cy="1930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481" name="テキスト ボックス 20480">
            <a:extLst>
              <a:ext uri="{FF2B5EF4-FFF2-40B4-BE49-F238E27FC236}">
                <a16:creationId xmlns:a16="http://schemas.microsoft.com/office/drawing/2014/main" id="{2DDE593B-CBB4-3555-F63D-C36927052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3" y="4015580"/>
            <a:ext cx="222161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Output (Web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出力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cxnSp>
        <p:nvCxnSpPr>
          <p:cNvPr id="20491" name="コネクタ: カギ線 20490">
            <a:extLst>
              <a:ext uri="{FF2B5EF4-FFF2-40B4-BE49-F238E27FC236}">
                <a16:creationId xmlns:a16="http://schemas.microsoft.com/office/drawing/2014/main" id="{F428C318-5D56-76A1-0511-523C575EE073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5443833" y="2686162"/>
            <a:ext cx="1037545" cy="3040"/>
          </a:xfrm>
          <a:prstGeom prst="bentConnector3">
            <a:avLst>
              <a:gd name="adj1" fmla="val 50000"/>
            </a:avLst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5" name="コネクタ: カギ線 20494">
            <a:extLst>
              <a:ext uri="{FF2B5EF4-FFF2-40B4-BE49-F238E27FC236}">
                <a16:creationId xmlns:a16="http://schemas.microsoft.com/office/drawing/2014/main" id="{0FE608DC-92F4-89CA-661D-75D331487457}"/>
              </a:ext>
            </a:extLst>
          </p:cNvPr>
          <p:cNvCxnSpPr>
            <a:cxnSpLocks/>
            <a:endCxn id="20480" idx="1"/>
          </p:cNvCxnSpPr>
          <p:nvPr/>
        </p:nvCxnSpPr>
        <p:spPr>
          <a:xfrm>
            <a:off x="5443832" y="2686162"/>
            <a:ext cx="1027605" cy="2625040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3" name="テキスト ボックス 20532">
            <a:extLst>
              <a:ext uri="{FF2B5EF4-FFF2-40B4-BE49-F238E27FC236}">
                <a16:creationId xmlns:a16="http://schemas.microsoft.com/office/drawing/2014/main" id="{96735CCB-12C9-E872-BC09-F84566C57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14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534" name="テキスト ボックス 20533">
            <a:extLst>
              <a:ext uri="{FF2B5EF4-FFF2-40B4-BE49-F238E27FC236}">
                <a16:creationId xmlns:a16="http://schemas.microsoft.com/office/drawing/2014/main" id="{E7515955-CF32-1704-6149-E884B1D86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406" y="1400057"/>
            <a:ext cx="1209165" cy="2728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cxnSp>
        <p:nvCxnSpPr>
          <p:cNvPr id="20535" name="コネクタ: カギ線 20534">
            <a:extLst>
              <a:ext uri="{FF2B5EF4-FFF2-40B4-BE49-F238E27FC236}">
                <a16:creationId xmlns:a16="http://schemas.microsoft.com/office/drawing/2014/main" id="{CC66DA58-7F74-14C3-FCBA-5DC35E0F545B}"/>
              </a:ext>
            </a:extLst>
          </p:cNvPr>
          <p:cNvCxnSpPr>
            <a:cxnSpLocks/>
            <a:stCxn id="20534" idx="2"/>
          </p:cNvCxnSpPr>
          <p:nvPr/>
        </p:nvCxnSpPr>
        <p:spPr>
          <a:xfrm rot="5400000">
            <a:off x="4772369" y="1472492"/>
            <a:ext cx="234250" cy="634991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8" name="コネクタ: カギ線 20537">
            <a:extLst>
              <a:ext uri="{FF2B5EF4-FFF2-40B4-BE49-F238E27FC236}">
                <a16:creationId xmlns:a16="http://schemas.microsoft.com/office/drawing/2014/main" id="{9FFC9642-6958-6414-B5FD-54194256445B}"/>
              </a:ext>
            </a:extLst>
          </p:cNvPr>
          <p:cNvCxnSpPr>
            <a:cxnSpLocks/>
            <a:stCxn id="20533" idx="2"/>
          </p:cNvCxnSpPr>
          <p:nvPr/>
        </p:nvCxnSpPr>
        <p:spPr>
          <a:xfrm rot="16200000" flipH="1">
            <a:off x="3990738" y="1325852"/>
            <a:ext cx="234250" cy="92826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2" name="コネクタ: カギ線 20541">
            <a:extLst>
              <a:ext uri="{FF2B5EF4-FFF2-40B4-BE49-F238E27FC236}">
                <a16:creationId xmlns:a16="http://schemas.microsoft.com/office/drawing/2014/main" id="{43BB6E34-E2B4-8F04-472A-6A7D51DA7988}"/>
              </a:ext>
            </a:extLst>
          </p:cNvPr>
          <p:cNvCxnSpPr>
            <a:cxnSpLocks/>
            <a:stCxn id="20486" idx="3"/>
            <a:endCxn id="20533" idx="1"/>
          </p:cNvCxnSpPr>
          <p:nvPr/>
        </p:nvCxnSpPr>
        <p:spPr>
          <a:xfrm flipV="1">
            <a:off x="2386468" y="1536460"/>
            <a:ext cx="652678" cy="972254"/>
          </a:xfrm>
          <a:prstGeom prst="bentConnector3">
            <a:avLst>
              <a:gd name="adj1" fmla="val 50000"/>
            </a:avLst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BE9A49A4-85FA-AEF3-8366-BA99132C4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0" y="1745813"/>
            <a:ext cx="2206317" cy="233048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A5B33BC-1F48-3585-28E1-5F33D53FC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214" y="3691051"/>
            <a:ext cx="2221613" cy="51010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コア</a:t>
            </a:r>
            <a:r>
              <a:rPr lang="en-US" altLang="ja-JP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単独処理</a:t>
            </a:r>
            <a:endParaRPr lang="en-US" altLang="ja-JP" sz="20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19" name="コネクタ: カギ線 18">
            <a:extLst>
              <a:ext uri="{FF2B5EF4-FFF2-40B4-BE49-F238E27FC236}">
                <a16:creationId xmlns:a16="http://schemas.microsoft.com/office/drawing/2014/main" id="{8136AEED-DA20-DF90-4163-AD2C8FCD285A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4460589" y="3576619"/>
            <a:ext cx="225840" cy="3023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815A1A5-6BC4-A84E-F652-C03F4E4D4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" y="5645734"/>
            <a:ext cx="5567780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コピペ操作の時は、応答時間を短縮するため、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サブＡＩは利用せず、コア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のみ利用することで、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オーバーヘッド遅延無しで、超高速回答します。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6" name="コネクタ: カギ線 25">
            <a:extLst>
              <a:ext uri="{FF2B5EF4-FFF2-40B4-BE49-F238E27FC236}">
                <a16:creationId xmlns:a16="http://schemas.microsoft.com/office/drawing/2014/main" id="{670BDE2B-B06B-7CA4-D8ED-78DB01F7FD42}"/>
              </a:ext>
            </a:extLst>
          </p:cNvPr>
          <p:cNvCxnSpPr>
            <a:cxnSpLocks/>
            <a:stCxn id="20496" idx="1"/>
            <a:endCxn id="20493" idx="3"/>
          </p:cNvCxnSpPr>
          <p:nvPr/>
        </p:nvCxnSpPr>
        <p:spPr>
          <a:xfrm rot="10800000" flipV="1">
            <a:off x="2380118" y="3016714"/>
            <a:ext cx="1295208" cy="6350"/>
          </a:xfrm>
          <a:prstGeom prst="bentConnector3">
            <a:avLst>
              <a:gd name="adj1" fmla="val 50000"/>
            </a:avLst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6" name="正方形/長方形 20485">
            <a:extLst>
              <a:ext uri="{FF2B5EF4-FFF2-40B4-BE49-F238E27FC236}">
                <a16:creationId xmlns:a16="http://schemas.microsoft.com/office/drawing/2014/main" id="{51E9B326-F7BE-B9FF-48F5-7733ABA49B22}"/>
              </a:ext>
            </a:extLst>
          </p:cNvPr>
          <p:cNvSpPr/>
          <p:nvPr/>
        </p:nvSpPr>
        <p:spPr>
          <a:xfrm>
            <a:off x="2322776" y="242295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3" name="正方形/長方形 20492">
            <a:extLst>
              <a:ext uri="{FF2B5EF4-FFF2-40B4-BE49-F238E27FC236}">
                <a16:creationId xmlns:a16="http://schemas.microsoft.com/office/drawing/2014/main" id="{2003F0FC-A982-48BA-257C-8469F60F8465}"/>
              </a:ext>
            </a:extLst>
          </p:cNvPr>
          <p:cNvSpPr/>
          <p:nvPr/>
        </p:nvSpPr>
        <p:spPr>
          <a:xfrm>
            <a:off x="2316426" y="293730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6" name="正方形/長方形 20495">
            <a:extLst>
              <a:ext uri="{FF2B5EF4-FFF2-40B4-BE49-F238E27FC236}">
                <a16:creationId xmlns:a16="http://schemas.microsoft.com/office/drawing/2014/main" id="{787DBE69-ABEC-6ECE-AB3B-2331184F43CE}"/>
              </a:ext>
            </a:extLst>
          </p:cNvPr>
          <p:cNvSpPr/>
          <p:nvPr/>
        </p:nvSpPr>
        <p:spPr>
          <a:xfrm>
            <a:off x="3675326" y="2930953"/>
            <a:ext cx="63692" cy="171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0DD23800-65BD-4542-AE30-0C4037CC2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685" y="1944032"/>
            <a:ext cx="1519722" cy="1519722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76515A2-DBB5-4802-86AE-9E37A3E83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85" y="4913016"/>
            <a:ext cx="510574" cy="5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7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9" name="テキスト ボックス 20668">
            <a:extLst>
              <a:ext uri="{FF2B5EF4-FFF2-40B4-BE49-F238E27FC236}">
                <a16:creationId xmlns:a16="http://schemas.microsoft.com/office/drawing/2014/main" id="{5F380191-1DC4-3E19-BA43-705F9602F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229801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65" name="テキスト ボックス 20664">
            <a:extLst>
              <a:ext uri="{FF2B5EF4-FFF2-40B4-BE49-F238E27FC236}">
                <a16:creationId xmlns:a16="http://schemas.microsoft.com/office/drawing/2014/main" id="{65B871F9-9BD7-722F-B9B5-5F1231B31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646" y="2288990"/>
            <a:ext cx="2765421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0643" name="テキスト ボックス 20642">
            <a:extLst>
              <a:ext uri="{FF2B5EF4-FFF2-40B4-BE49-F238E27FC236}">
                <a16:creationId xmlns:a16="http://schemas.microsoft.com/office/drawing/2014/main" id="{FED1CD7D-91B6-6459-BB46-94CB26D5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8" y="2298010"/>
            <a:ext cx="2765422" cy="3078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59BE5B-8BDE-0C16-8130-86AA9077177E}"/>
              </a:ext>
            </a:extLst>
          </p:cNvPr>
          <p:cNvSpPr/>
          <p:nvPr/>
        </p:nvSpPr>
        <p:spPr>
          <a:xfrm>
            <a:off x="4363125" y="2790030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73" name="直線矢印コネクタ 20572">
            <a:extLst>
              <a:ext uri="{FF2B5EF4-FFF2-40B4-BE49-F238E27FC236}">
                <a16:creationId xmlns:a16="http://schemas.microsoft.com/office/drawing/2014/main" id="{189584A3-E08A-0D98-05A0-1F0EFFDF9264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44064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0" name="直線矢印コネクタ 20569">
            <a:extLst>
              <a:ext uri="{FF2B5EF4-FFF2-40B4-BE49-F238E27FC236}">
                <a16:creationId xmlns:a16="http://schemas.microsoft.com/office/drawing/2014/main" id="{C90617D7-F9B7-4931-113C-9F9D890968A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43857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7" name="直線矢印コネクタ 20566">
            <a:extLst>
              <a:ext uri="{FF2B5EF4-FFF2-40B4-BE49-F238E27FC236}">
                <a16:creationId xmlns:a16="http://schemas.microsoft.com/office/drawing/2014/main" id="{FDB26A8B-BC2F-5187-794A-0010353774C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43857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4" name="直線矢印コネクタ 20563">
            <a:extLst>
              <a:ext uri="{FF2B5EF4-FFF2-40B4-BE49-F238E27FC236}">
                <a16:creationId xmlns:a16="http://schemas.microsoft.com/office/drawing/2014/main" id="{A8D83E96-441B-7279-7162-F2A5710EDDA2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4385790" y="2178771"/>
            <a:ext cx="20633" cy="176177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1" name="直線矢印コネクタ 20560">
            <a:extLst>
              <a:ext uri="{FF2B5EF4-FFF2-40B4-BE49-F238E27FC236}">
                <a16:creationId xmlns:a16="http://schemas.microsoft.com/office/drawing/2014/main" id="{4168576B-E840-C477-C949-7C1304B8B3CD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4392139" y="2178771"/>
            <a:ext cx="14284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8" name="直線矢印コネクタ 20557">
            <a:extLst>
              <a:ext uri="{FF2B5EF4-FFF2-40B4-BE49-F238E27FC236}">
                <a16:creationId xmlns:a16="http://schemas.microsoft.com/office/drawing/2014/main" id="{BD747559-27AF-7711-6FF8-9FFC5A7AA7E6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4385790" y="2178771"/>
            <a:ext cx="20633" cy="785020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7" name="直線矢印コネクタ 20556">
            <a:extLst>
              <a:ext uri="{FF2B5EF4-FFF2-40B4-BE49-F238E27FC236}">
                <a16:creationId xmlns:a16="http://schemas.microsoft.com/office/drawing/2014/main" id="{D974C45A-B5B8-FF78-4172-555A7848CC38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43921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24EA771-FCC4-4965-A1FF-B73E36733A8D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/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CDADB977-AC23-479E-9DF0-3DA17110FDE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6F3127B5-CFE2-688D-EEF7-12F4254E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3675E2B-C06C-8BDB-EA1D-20153864BB39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348930-EAD2-8201-2064-F7564FDFB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9474C2C-1EF0-F868-0249-1D23856EA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Chat/</a:t>
            </a: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WebSearch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/session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7251D1-FD70-C079-41BD-E51426945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Serial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直列実行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387D82-AF24-6DF1-CF47-53AD4D5F6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77" y="1397658"/>
            <a:ext cx="2765423" cy="281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Parallel (</a:t>
            </a:r>
            <a:r>
              <a:rPr lang="ja-JP" altLang="en-US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並列実行</a:t>
            </a: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)</a:t>
            </a:r>
          </a:p>
        </p:txBody>
      </p:sp>
      <p:sp>
        <p:nvSpPr>
          <p:cNvPr id="12" name="フローチャート: 端子 11">
            <a:extLst>
              <a:ext uri="{FF2B5EF4-FFF2-40B4-BE49-F238E27FC236}">
                <a16:creationId xmlns:a16="http://schemas.microsoft.com/office/drawing/2014/main" id="{A24996F9-4CD0-53D6-110C-6A3BC6F4B4FB}"/>
              </a:ext>
            </a:extLst>
          </p:cNvPr>
          <p:cNvSpPr/>
          <p:nvPr/>
        </p:nvSpPr>
        <p:spPr>
          <a:xfrm>
            <a:off x="37074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A1AE7EF-1155-A1FB-C6F1-8F846D010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E3D0DA4-A2E5-03E3-6C57-3070FF9F3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296379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782D54-5EC0-97AA-4812-9214C7090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379" y="3448320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C5F4A2-5800-E273-3E48-9A7502EC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30" y="3940541"/>
            <a:ext cx="965520" cy="27280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B14764-1FC3-0B8A-EB78-1D5450F9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40356C4-1236-C2CF-A9CB-A65E9AFAB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0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14B4DFF2-304B-C315-EAC3-4065EDF5B20E}"/>
              </a:ext>
            </a:extLst>
          </p:cNvPr>
          <p:cNvSpPr/>
          <p:nvPr/>
        </p:nvSpPr>
        <p:spPr>
          <a:xfrm>
            <a:off x="37074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588" name="コネクタ: カギ線 20587">
            <a:extLst>
              <a:ext uri="{FF2B5EF4-FFF2-40B4-BE49-F238E27FC236}">
                <a16:creationId xmlns:a16="http://schemas.microsoft.com/office/drawing/2014/main" id="{DC18FB1D-C28E-A728-9030-62D0C44BD215}"/>
              </a:ext>
            </a:extLst>
          </p:cNvPr>
          <p:cNvCxnSpPr>
            <a:cxnSpLocks/>
            <a:stCxn id="19" idx="3"/>
            <a:endCxn id="20589" idx="1"/>
          </p:cNvCxnSpPr>
          <p:nvPr/>
        </p:nvCxnSpPr>
        <p:spPr>
          <a:xfrm>
            <a:off x="48685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9" name="正方形/長方形 20588">
            <a:extLst>
              <a:ext uri="{FF2B5EF4-FFF2-40B4-BE49-F238E27FC236}">
                <a16:creationId xmlns:a16="http://schemas.microsoft.com/office/drawing/2014/main" id="{A74980D8-4758-578F-C78A-1E284BC11741}"/>
              </a:ext>
            </a:extLst>
          </p:cNvPr>
          <p:cNvSpPr/>
          <p:nvPr/>
        </p:nvSpPr>
        <p:spPr>
          <a:xfrm>
            <a:off x="51054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592" name="コネクタ: カギ線 20591">
            <a:extLst>
              <a:ext uri="{FF2B5EF4-FFF2-40B4-BE49-F238E27FC236}">
                <a16:creationId xmlns:a16="http://schemas.microsoft.com/office/drawing/2014/main" id="{E2C1EA2C-84B0-3C32-EBCE-E9926A63C3B8}"/>
              </a:ext>
            </a:extLst>
          </p:cNvPr>
          <p:cNvCxnSpPr>
            <a:cxnSpLocks/>
            <a:stCxn id="20589" idx="0"/>
            <a:endCxn id="21" idx="3"/>
          </p:cNvCxnSpPr>
          <p:nvPr/>
        </p:nvCxnSpPr>
        <p:spPr>
          <a:xfrm rot="16200000" flipV="1">
            <a:off x="4033594" y="3226686"/>
            <a:ext cx="1677718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5" name="正方形/長方形 20594">
            <a:extLst>
              <a:ext uri="{FF2B5EF4-FFF2-40B4-BE49-F238E27FC236}">
                <a16:creationId xmlns:a16="http://schemas.microsoft.com/office/drawing/2014/main" id="{97D51FC5-274B-73D0-786F-B656A29CE7BB}"/>
              </a:ext>
            </a:extLst>
          </p:cNvPr>
          <p:cNvSpPr/>
          <p:nvPr/>
        </p:nvSpPr>
        <p:spPr>
          <a:xfrm>
            <a:off x="7292060" y="2894568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96" name="直線矢印コネクタ 20595">
            <a:extLst>
              <a:ext uri="{FF2B5EF4-FFF2-40B4-BE49-F238E27FC236}">
                <a16:creationId xmlns:a16="http://schemas.microsoft.com/office/drawing/2014/main" id="{FBE0AB44-F0A8-05F7-AF08-CAF18C1F0AFC}"/>
              </a:ext>
            </a:extLst>
          </p:cNvPr>
          <p:cNvCxnSpPr>
            <a:cxnSpLocks/>
            <a:stCxn id="20603" idx="2"/>
            <a:endCxn id="20610" idx="0"/>
          </p:cNvCxnSpPr>
          <p:nvPr/>
        </p:nvCxnSpPr>
        <p:spPr>
          <a:xfrm>
            <a:off x="7340123" y="2181708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7" name="直線矢印コネクタ 20596">
            <a:extLst>
              <a:ext uri="{FF2B5EF4-FFF2-40B4-BE49-F238E27FC236}">
                <a16:creationId xmlns:a16="http://schemas.microsoft.com/office/drawing/2014/main" id="{6C8B9862-6649-1620-E7C9-2CBFE21E93F0}"/>
              </a:ext>
            </a:extLst>
          </p:cNvPr>
          <p:cNvCxnSpPr>
            <a:cxnSpLocks/>
            <a:stCxn id="20603" idx="2"/>
            <a:endCxn id="20609" idx="0"/>
          </p:cNvCxnSpPr>
          <p:nvPr/>
        </p:nvCxnSpPr>
        <p:spPr>
          <a:xfrm flipH="1">
            <a:off x="7319489" y="2181708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8" name="直線矢印コネクタ 20597">
            <a:extLst>
              <a:ext uri="{FF2B5EF4-FFF2-40B4-BE49-F238E27FC236}">
                <a16:creationId xmlns:a16="http://schemas.microsoft.com/office/drawing/2014/main" id="{9280B20E-11C0-CAB9-7933-5FEB366FA589}"/>
              </a:ext>
            </a:extLst>
          </p:cNvPr>
          <p:cNvCxnSpPr>
            <a:cxnSpLocks/>
            <a:stCxn id="20603" idx="2"/>
            <a:endCxn id="20608" idx="0"/>
          </p:cNvCxnSpPr>
          <p:nvPr/>
        </p:nvCxnSpPr>
        <p:spPr>
          <a:xfrm flipH="1">
            <a:off x="7319489" y="2181708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0" name="直線矢印コネクタ 20599">
            <a:extLst>
              <a:ext uri="{FF2B5EF4-FFF2-40B4-BE49-F238E27FC236}">
                <a16:creationId xmlns:a16="http://schemas.microsoft.com/office/drawing/2014/main" id="{77AB250B-5557-B0C4-0CB1-5D8D0C9DE369}"/>
              </a:ext>
            </a:extLst>
          </p:cNvPr>
          <p:cNvCxnSpPr>
            <a:cxnSpLocks/>
            <a:stCxn id="20603" idx="2"/>
            <a:endCxn id="20606" idx="0"/>
          </p:cNvCxnSpPr>
          <p:nvPr/>
        </p:nvCxnSpPr>
        <p:spPr>
          <a:xfrm flipH="1">
            <a:off x="7327802" y="2181708"/>
            <a:ext cx="12321" cy="126954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2" name="直線矢印コネクタ 20601">
            <a:extLst>
              <a:ext uri="{FF2B5EF4-FFF2-40B4-BE49-F238E27FC236}">
                <a16:creationId xmlns:a16="http://schemas.microsoft.com/office/drawing/2014/main" id="{61985CD9-9D44-071D-DAC3-82BAD836D1CE}"/>
              </a:ext>
            </a:extLst>
          </p:cNvPr>
          <p:cNvCxnSpPr>
            <a:stCxn id="20603" idx="2"/>
            <a:endCxn id="20604" idx="0"/>
          </p:cNvCxnSpPr>
          <p:nvPr/>
        </p:nvCxnSpPr>
        <p:spPr>
          <a:xfrm flipH="1">
            <a:off x="7325839" y="2181708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3" name="フローチャート: 端子 20602">
            <a:extLst>
              <a:ext uri="{FF2B5EF4-FFF2-40B4-BE49-F238E27FC236}">
                <a16:creationId xmlns:a16="http://schemas.microsoft.com/office/drawing/2014/main" id="{CFE0436C-A22A-DE4D-9CC1-DA8AFD3C4798}"/>
              </a:ext>
            </a:extLst>
          </p:cNvPr>
          <p:cNvSpPr/>
          <p:nvPr/>
        </p:nvSpPr>
        <p:spPr>
          <a:xfrm>
            <a:off x="6641145" y="1900347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04" name="テキスト ボックス 20603">
            <a:extLst>
              <a:ext uri="{FF2B5EF4-FFF2-40B4-BE49-F238E27FC236}">
                <a16:creationId xmlns:a16="http://schemas.microsoft.com/office/drawing/2014/main" id="{B3F31845-9401-BB38-A537-E280272FD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079" y="2458279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5" name="テキスト ボックス 20604">
            <a:extLst>
              <a:ext uri="{FF2B5EF4-FFF2-40B4-BE49-F238E27FC236}">
                <a16:creationId xmlns:a16="http://schemas.microsoft.com/office/drawing/2014/main" id="{4015DEA8-6BC1-4261-7971-FFDBE16E3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5937" y="3448320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(1)</a:t>
            </a:r>
          </a:p>
        </p:txBody>
      </p:sp>
      <p:sp>
        <p:nvSpPr>
          <p:cNvPr id="20606" name="テキスト ボックス 20605">
            <a:extLst>
              <a:ext uri="{FF2B5EF4-FFF2-40B4-BE49-F238E27FC236}">
                <a16:creationId xmlns:a16="http://schemas.microsoft.com/office/drawing/2014/main" id="{04F735FC-4D04-6F72-E7EB-3E3E0DD8F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2717" y="3451257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(2)</a:t>
            </a:r>
          </a:p>
        </p:txBody>
      </p:sp>
      <p:sp>
        <p:nvSpPr>
          <p:cNvPr id="20607" name="テキスト ボックス 20606">
            <a:extLst>
              <a:ext uri="{FF2B5EF4-FFF2-40B4-BE49-F238E27FC236}">
                <a16:creationId xmlns:a16="http://schemas.microsoft.com/office/drawing/2014/main" id="{147B2CF0-3460-6031-0DBF-BD08E7736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483" y="3449183"/>
            <a:ext cx="610169" cy="42102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(n)</a:t>
            </a:r>
          </a:p>
        </p:txBody>
      </p:sp>
      <p:sp>
        <p:nvSpPr>
          <p:cNvPr id="20608" name="テキスト ボックス 20607">
            <a:extLst>
              <a:ext uri="{FF2B5EF4-FFF2-40B4-BE49-F238E27FC236}">
                <a16:creationId xmlns:a16="http://schemas.microsoft.com/office/drawing/2014/main" id="{942EB26F-DDE6-F526-B43A-FB59D67D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451927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09" name="テキスト ボックス 20608">
            <a:extLst>
              <a:ext uri="{FF2B5EF4-FFF2-40B4-BE49-F238E27FC236}">
                <a16:creationId xmlns:a16="http://schemas.microsoft.com/office/drawing/2014/main" id="{2FE249D7-EF4E-8385-2142-F0F90E26D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729" y="4972620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0" name="フローチャート: 端子 20609">
            <a:extLst>
              <a:ext uri="{FF2B5EF4-FFF2-40B4-BE49-F238E27FC236}">
                <a16:creationId xmlns:a16="http://schemas.microsoft.com/office/drawing/2014/main" id="{1C7DEF58-F4F7-AB2A-FF1B-EEC1C5CCAE93}"/>
              </a:ext>
            </a:extLst>
          </p:cNvPr>
          <p:cNvSpPr/>
          <p:nvPr/>
        </p:nvSpPr>
        <p:spPr>
          <a:xfrm>
            <a:off x="6641145" y="5541253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11" name="コネクタ: カギ線 20610">
            <a:extLst>
              <a:ext uri="{FF2B5EF4-FFF2-40B4-BE49-F238E27FC236}">
                <a16:creationId xmlns:a16="http://schemas.microsoft.com/office/drawing/2014/main" id="{FD2DD4FC-F17E-61FF-ACB6-BB25CB966529}"/>
              </a:ext>
            </a:extLst>
          </p:cNvPr>
          <p:cNvCxnSpPr>
            <a:cxnSpLocks/>
            <a:stCxn id="20608" idx="3"/>
            <a:endCxn id="20612" idx="1"/>
          </p:cNvCxnSpPr>
          <p:nvPr/>
        </p:nvCxnSpPr>
        <p:spPr>
          <a:xfrm>
            <a:off x="7802249" y="4588330"/>
            <a:ext cx="455620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2" name="正方形/長方形 20611">
            <a:extLst>
              <a:ext uri="{FF2B5EF4-FFF2-40B4-BE49-F238E27FC236}">
                <a16:creationId xmlns:a16="http://schemas.microsoft.com/office/drawing/2014/main" id="{488A8AF5-9F82-8D13-DF36-923F266965C3}"/>
              </a:ext>
            </a:extLst>
          </p:cNvPr>
          <p:cNvSpPr/>
          <p:nvPr/>
        </p:nvSpPr>
        <p:spPr>
          <a:xfrm>
            <a:off x="8257869" y="4500743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13" name="コネクタ: カギ線 20612">
            <a:extLst>
              <a:ext uri="{FF2B5EF4-FFF2-40B4-BE49-F238E27FC236}">
                <a16:creationId xmlns:a16="http://schemas.microsoft.com/office/drawing/2014/main" id="{27F0CEC4-10D9-DB69-33FB-C3BB673AC7EC}"/>
              </a:ext>
            </a:extLst>
          </p:cNvPr>
          <p:cNvCxnSpPr>
            <a:cxnSpLocks/>
            <a:stCxn id="20604" idx="2"/>
            <a:endCxn id="20605" idx="0"/>
          </p:cNvCxnSpPr>
          <p:nvPr/>
        </p:nvCxnSpPr>
        <p:spPr>
          <a:xfrm rot="5400000">
            <a:off x="6599813" y="2722294"/>
            <a:ext cx="717236" cy="73481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4" name="正方形/長方形 20623">
            <a:extLst>
              <a:ext uri="{FF2B5EF4-FFF2-40B4-BE49-F238E27FC236}">
                <a16:creationId xmlns:a16="http://schemas.microsoft.com/office/drawing/2014/main" id="{299A04AB-A8B5-B2D4-5F7F-38E0AEFA4DDF}"/>
              </a:ext>
            </a:extLst>
          </p:cNvPr>
          <p:cNvSpPr/>
          <p:nvPr/>
        </p:nvSpPr>
        <p:spPr>
          <a:xfrm>
            <a:off x="1505625" y="3004343"/>
            <a:ext cx="77067" cy="60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625" name="直線矢印コネクタ 20624">
            <a:extLst>
              <a:ext uri="{FF2B5EF4-FFF2-40B4-BE49-F238E27FC236}">
                <a16:creationId xmlns:a16="http://schemas.microsoft.com/office/drawing/2014/main" id="{A75094FE-40FD-39FE-9AF0-FB8CC746CE32}"/>
              </a:ext>
            </a:extLst>
          </p:cNvPr>
          <p:cNvCxnSpPr>
            <a:cxnSpLocks/>
            <a:stCxn id="20632" idx="2"/>
            <a:endCxn id="20639" idx="0"/>
          </p:cNvCxnSpPr>
          <p:nvPr/>
        </p:nvCxnSpPr>
        <p:spPr>
          <a:xfrm>
            <a:off x="1548923" y="2178771"/>
            <a:ext cx="0" cy="3359545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6" name="直線矢印コネクタ 20625">
            <a:extLst>
              <a:ext uri="{FF2B5EF4-FFF2-40B4-BE49-F238E27FC236}">
                <a16:creationId xmlns:a16="http://schemas.microsoft.com/office/drawing/2014/main" id="{B72DB596-62D6-35F6-F66D-7FEE6A0235C8}"/>
              </a:ext>
            </a:extLst>
          </p:cNvPr>
          <p:cNvCxnSpPr>
            <a:cxnSpLocks/>
            <a:stCxn id="20632" idx="2"/>
            <a:endCxn id="20638" idx="0"/>
          </p:cNvCxnSpPr>
          <p:nvPr/>
        </p:nvCxnSpPr>
        <p:spPr>
          <a:xfrm flipH="1">
            <a:off x="1528289" y="2178771"/>
            <a:ext cx="20634" cy="2790912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7" name="直線矢印コネクタ 20626">
            <a:extLst>
              <a:ext uri="{FF2B5EF4-FFF2-40B4-BE49-F238E27FC236}">
                <a16:creationId xmlns:a16="http://schemas.microsoft.com/office/drawing/2014/main" id="{6511E4E0-9886-9D4A-76F5-7E0BF3905E21}"/>
              </a:ext>
            </a:extLst>
          </p:cNvPr>
          <p:cNvCxnSpPr>
            <a:cxnSpLocks/>
            <a:stCxn id="20632" idx="2"/>
            <a:endCxn id="20637" idx="0"/>
          </p:cNvCxnSpPr>
          <p:nvPr/>
        </p:nvCxnSpPr>
        <p:spPr>
          <a:xfrm flipH="1">
            <a:off x="1528289" y="2178771"/>
            <a:ext cx="20634" cy="227021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9" name="直線矢印コネクタ 20628">
            <a:extLst>
              <a:ext uri="{FF2B5EF4-FFF2-40B4-BE49-F238E27FC236}">
                <a16:creationId xmlns:a16="http://schemas.microsoft.com/office/drawing/2014/main" id="{AB1AA6C7-C24A-9129-7079-C2854FF094D8}"/>
              </a:ext>
            </a:extLst>
          </p:cNvPr>
          <p:cNvCxnSpPr>
            <a:cxnSpLocks/>
            <a:stCxn id="20632" idx="2"/>
            <a:endCxn id="20635" idx="0"/>
          </p:cNvCxnSpPr>
          <p:nvPr/>
        </p:nvCxnSpPr>
        <p:spPr>
          <a:xfrm flipH="1">
            <a:off x="1534639" y="2178771"/>
            <a:ext cx="14284" cy="1222589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1" name="直線矢印コネクタ 20630">
            <a:extLst>
              <a:ext uri="{FF2B5EF4-FFF2-40B4-BE49-F238E27FC236}">
                <a16:creationId xmlns:a16="http://schemas.microsoft.com/office/drawing/2014/main" id="{29D96D3E-B04C-8C2A-77B6-4B314F48BAA3}"/>
              </a:ext>
            </a:extLst>
          </p:cNvPr>
          <p:cNvCxnSpPr>
            <a:stCxn id="20632" idx="2"/>
            <a:endCxn id="20633" idx="0"/>
          </p:cNvCxnSpPr>
          <p:nvPr/>
        </p:nvCxnSpPr>
        <p:spPr>
          <a:xfrm flipH="1">
            <a:off x="1534639" y="2178771"/>
            <a:ext cx="14284" cy="276571"/>
          </a:xfrm>
          <a:prstGeom prst="straightConnector1">
            <a:avLst/>
          </a:prstGeom>
          <a:ln w="25400">
            <a:solidFill>
              <a:srgbClr val="FF99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2" name="フローチャート: 端子 20631">
            <a:extLst>
              <a:ext uri="{FF2B5EF4-FFF2-40B4-BE49-F238E27FC236}">
                <a16:creationId xmlns:a16="http://schemas.microsoft.com/office/drawing/2014/main" id="{BB40E595-BED5-DCE2-085B-922CE0199359}"/>
              </a:ext>
            </a:extLst>
          </p:cNvPr>
          <p:cNvSpPr/>
          <p:nvPr/>
        </p:nvSpPr>
        <p:spPr>
          <a:xfrm>
            <a:off x="849945" y="1897410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20633" name="テキスト ボックス 20632">
            <a:extLst>
              <a:ext uri="{FF2B5EF4-FFF2-40B4-BE49-F238E27FC236}">
                <a16:creationId xmlns:a16="http://schemas.microsoft.com/office/drawing/2014/main" id="{1304C5E2-757B-163A-B44E-C82B18A81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2455342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(x)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5" name="テキスト ボックス 20634">
            <a:extLst>
              <a:ext uri="{FF2B5EF4-FFF2-40B4-BE49-F238E27FC236}">
                <a16:creationId xmlns:a16="http://schemas.microsoft.com/office/drawing/2014/main" id="{79F1E89E-30A1-4F41-6CEF-306476EC5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79" y="3401360"/>
            <a:ext cx="965520" cy="40358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リーダー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自身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7" name="テキスト ボックス 20636">
            <a:extLst>
              <a:ext uri="{FF2B5EF4-FFF2-40B4-BE49-F238E27FC236}">
                <a16:creationId xmlns:a16="http://schemas.microsoft.com/office/drawing/2014/main" id="{62CDB994-9127-7FB0-4C4D-42DC7815D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448990"/>
            <a:ext cx="965520" cy="272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(y)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検証</a:t>
            </a:r>
            <a:endParaRPr lang="en-US" altLang="ja-JP" sz="7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8" name="テキスト ボックス 20637">
            <a:extLst>
              <a:ext uri="{FF2B5EF4-FFF2-40B4-BE49-F238E27FC236}">
                <a16:creationId xmlns:a16="http://schemas.microsoft.com/office/drawing/2014/main" id="{9FCCE074-892F-EF16-6D15-C1EA2870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29" y="4969683"/>
            <a:ext cx="965520" cy="2728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en-US" altLang="ja-JP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(z)</a:t>
            </a:r>
            <a:r>
              <a:rPr lang="ja-JP" altLang="en-US" sz="11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6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後処理</a:t>
            </a:r>
            <a:endParaRPr lang="en-US" altLang="ja-JP" sz="11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39" name="フローチャート: 端子 20638">
            <a:extLst>
              <a:ext uri="{FF2B5EF4-FFF2-40B4-BE49-F238E27FC236}">
                <a16:creationId xmlns:a16="http://schemas.microsoft.com/office/drawing/2014/main" id="{CCD570F3-348A-9505-EB5B-46FFCEC88DD2}"/>
              </a:ext>
            </a:extLst>
          </p:cNvPr>
          <p:cNvSpPr/>
          <p:nvPr/>
        </p:nvSpPr>
        <p:spPr>
          <a:xfrm>
            <a:off x="849945" y="5538316"/>
            <a:ext cx="1397955" cy="281361"/>
          </a:xfrm>
          <a:prstGeom prst="flowChartTermina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0640" name="コネクタ: カギ線 20639">
            <a:extLst>
              <a:ext uri="{FF2B5EF4-FFF2-40B4-BE49-F238E27FC236}">
                <a16:creationId xmlns:a16="http://schemas.microsoft.com/office/drawing/2014/main" id="{EE370A04-40D6-12CA-E467-517DEC7C46BE}"/>
              </a:ext>
            </a:extLst>
          </p:cNvPr>
          <p:cNvCxnSpPr>
            <a:cxnSpLocks/>
            <a:stCxn id="20637" idx="3"/>
            <a:endCxn id="20641" idx="1"/>
          </p:cNvCxnSpPr>
          <p:nvPr/>
        </p:nvCxnSpPr>
        <p:spPr>
          <a:xfrm>
            <a:off x="2011049" y="4585393"/>
            <a:ext cx="236851" cy="157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1" name="正方形/長方形 20640">
            <a:extLst>
              <a:ext uri="{FF2B5EF4-FFF2-40B4-BE49-F238E27FC236}">
                <a16:creationId xmlns:a16="http://schemas.microsoft.com/office/drawing/2014/main" id="{D80F43AF-0F08-28B0-6C46-2A32F419E627}"/>
              </a:ext>
            </a:extLst>
          </p:cNvPr>
          <p:cNvSpPr/>
          <p:nvPr/>
        </p:nvSpPr>
        <p:spPr>
          <a:xfrm>
            <a:off x="2247900" y="4497806"/>
            <a:ext cx="398627" cy="178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NG</a:t>
            </a:r>
            <a:endParaRPr kumimoji="1" lang="ja-JP" altLang="en-US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20642" name="コネクタ: カギ線 20641">
            <a:extLst>
              <a:ext uri="{FF2B5EF4-FFF2-40B4-BE49-F238E27FC236}">
                <a16:creationId xmlns:a16="http://schemas.microsoft.com/office/drawing/2014/main" id="{316F03AF-2DB0-A921-BCEB-1315F6C15857}"/>
              </a:ext>
            </a:extLst>
          </p:cNvPr>
          <p:cNvCxnSpPr>
            <a:cxnSpLocks/>
            <a:stCxn id="20641" idx="0"/>
            <a:endCxn id="20624" idx="3"/>
          </p:cNvCxnSpPr>
          <p:nvPr/>
        </p:nvCxnSpPr>
        <p:spPr>
          <a:xfrm rot="16200000" flipV="1">
            <a:off x="1283251" y="3333843"/>
            <a:ext cx="1463405" cy="86452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0" name="コネクタ: カギ線 20649">
            <a:extLst>
              <a:ext uri="{FF2B5EF4-FFF2-40B4-BE49-F238E27FC236}">
                <a16:creationId xmlns:a16="http://schemas.microsoft.com/office/drawing/2014/main" id="{E9C04FB4-D5D0-45DC-0F53-73C2A5F8C93D}"/>
              </a:ext>
            </a:extLst>
          </p:cNvPr>
          <p:cNvCxnSpPr>
            <a:cxnSpLocks/>
            <a:stCxn id="20604" idx="2"/>
            <a:endCxn id="20607" idx="0"/>
          </p:cNvCxnSpPr>
          <p:nvPr/>
        </p:nvCxnSpPr>
        <p:spPr>
          <a:xfrm rot="16200000" flipH="1">
            <a:off x="7333154" y="2723768"/>
            <a:ext cx="718099" cy="73272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3" name="コネクタ: カギ線 20652">
            <a:extLst>
              <a:ext uri="{FF2B5EF4-FFF2-40B4-BE49-F238E27FC236}">
                <a16:creationId xmlns:a16="http://schemas.microsoft.com/office/drawing/2014/main" id="{8BCC27DA-A9F9-D8B1-48CF-E31FB7CED2B3}"/>
              </a:ext>
            </a:extLst>
          </p:cNvPr>
          <p:cNvCxnSpPr>
            <a:cxnSpLocks/>
            <a:endCxn id="20595" idx="3"/>
          </p:cNvCxnSpPr>
          <p:nvPr/>
        </p:nvCxnSpPr>
        <p:spPr>
          <a:xfrm rot="16200000" flipV="1">
            <a:off x="7176298" y="3117456"/>
            <a:ext cx="1527139" cy="1141479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7" name="コネクタ: カギ線 20656">
            <a:extLst>
              <a:ext uri="{FF2B5EF4-FFF2-40B4-BE49-F238E27FC236}">
                <a16:creationId xmlns:a16="http://schemas.microsoft.com/office/drawing/2014/main" id="{AD46F288-E229-0BEF-C618-F4A51C71F34B}"/>
              </a:ext>
            </a:extLst>
          </p:cNvPr>
          <p:cNvCxnSpPr>
            <a:cxnSpLocks/>
            <a:stCxn id="20605" idx="2"/>
            <a:endCxn id="20608" idx="0"/>
          </p:cNvCxnSpPr>
          <p:nvPr/>
        </p:nvCxnSpPr>
        <p:spPr>
          <a:xfrm rot="16200000" flipH="1">
            <a:off x="6663962" y="3796399"/>
            <a:ext cx="582587" cy="728467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0" name="コネクタ: カギ線 20659">
            <a:extLst>
              <a:ext uri="{FF2B5EF4-FFF2-40B4-BE49-F238E27FC236}">
                <a16:creationId xmlns:a16="http://schemas.microsoft.com/office/drawing/2014/main" id="{C4C89B06-7FD5-7E72-C8F6-D7987932D247}"/>
              </a:ext>
            </a:extLst>
          </p:cNvPr>
          <p:cNvCxnSpPr>
            <a:cxnSpLocks/>
            <a:stCxn id="20607" idx="2"/>
            <a:endCxn id="20608" idx="0"/>
          </p:cNvCxnSpPr>
          <p:nvPr/>
        </p:nvCxnSpPr>
        <p:spPr>
          <a:xfrm rot="5400000">
            <a:off x="7398167" y="3791526"/>
            <a:ext cx="581724" cy="739079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2" name="テキスト ボックス 20671">
            <a:extLst>
              <a:ext uri="{FF2B5EF4-FFF2-40B4-BE49-F238E27FC236}">
                <a16:creationId xmlns:a16="http://schemas.microsoft.com/office/drawing/2014/main" id="{03A48000-CE64-CFAF-A80D-EAE7F33E6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76" y="6087037"/>
            <a:ext cx="8585124" cy="64647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※2024/7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月の基本設計ですが、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2025/1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月に発表された、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Anthropic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</a:t>
            </a:r>
            <a:r>
              <a:rPr lang="ja-JP" altLang="en-US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実装の研究論文と同様の仕組みになっています。</a:t>
            </a:r>
            <a:br>
              <a:rPr lang="en-US" altLang="ja-JP" sz="12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endParaRPr lang="en-US" altLang="ja-JP" sz="12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20671" name="図 20670">
            <a:extLst>
              <a:ext uri="{FF2B5EF4-FFF2-40B4-BE49-F238E27FC236}">
                <a16:creationId xmlns:a16="http://schemas.microsoft.com/office/drawing/2014/main" id="{36AE4E8C-0C5B-D7A4-4831-DD4B214A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69" y="6216566"/>
            <a:ext cx="1132580" cy="411847"/>
          </a:xfrm>
          <a:prstGeom prst="rect">
            <a:avLst/>
          </a:prstGeom>
        </p:spPr>
      </p:pic>
      <p:sp>
        <p:nvSpPr>
          <p:cNvPr id="20673" name="テキスト ボックス 3">
            <a:extLst>
              <a:ext uri="{FF2B5EF4-FFF2-40B4-BE49-F238E27FC236}">
                <a16:creationId xmlns:a16="http://schemas.microsoft.com/office/drawing/2014/main" id="{6FABA5E6-AEF1-F600-28D1-C7EE2FD86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99" y="5847683"/>
            <a:ext cx="39264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None/>
            </a:pPr>
            <a:r>
              <a:rPr lang="ja-JP" altLang="en-US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参考公開論文　</a:t>
            </a:r>
            <a:r>
              <a:rPr lang="en-US" altLang="ja-JP" sz="11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https://www.agentrecipes.com/</a:t>
            </a:r>
          </a:p>
        </p:txBody>
      </p:sp>
    </p:spTree>
    <p:extLst>
      <p:ext uri="{BB962C8B-B14F-4D97-AF65-F5344CB8AC3E}">
        <p14:creationId xmlns:p14="http://schemas.microsoft.com/office/powerpoint/2010/main" val="324151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B9ADB-A2FB-D993-4E03-11891EDC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377B19-E18C-A4F7-72D5-FE29C2AC67D0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4794690-CBB5-F8DC-F0B7-417A8620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5F13C1A-B919-87A0-6D57-E64336BE9242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34F16D7D-3629-477E-A7A5-E8338295BF25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EACF26AE-04E4-964D-72AC-FD1E8878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：もんじゅって、、、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7A1742F-E2EF-B554-85B6-F847930B8F43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8E0C89-2E3E-9E16-8ABF-45B23B81F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Ⅰ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15A1A9B-2D5A-E76C-D09F-6D566979E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98" y="3090280"/>
            <a:ext cx="8432801" cy="3045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Agentic AI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利用を</a:t>
            </a:r>
            <a:br>
              <a:rPr lang="en-US" altLang="ja-JP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</a:b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前提に設計された</a:t>
            </a:r>
            <a:endParaRPr lang="en-US" altLang="ja-JP" sz="6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6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パーソナルツール</a:t>
            </a:r>
            <a:r>
              <a:rPr lang="ja-JP" altLang="en-US" sz="6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です</a:t>
            </a:r>
            <a:endParaRPr lang="en-US" altLang="ja-JP" sz="60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065BE6-ED70-8844-5443-DE12C371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237" y="1543769"/>
            <a:ext cx="5574516" cy="1099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7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endParaRPr lang="en-US" altLang="ja-JP" sz="7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37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1869-AB66-E83A-DC48-6C7C9DCF7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BAFCDBD-CEB1-D3F2-B124-230C0DDBF826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82BB144E-6CF4-5FA3-3B8C-84E2E76F1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474F668-1039-4DDD-3A64-F3494F6CE14C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1ED7CBB3-9789-D280-08D7-6A0D24E4C08A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1FEE926A-AB43-CE71-3864-92E6CED61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処理をコア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基＋サブ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AI128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基で分散処理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36806D8-B876-61B2-7250-0BC74138959A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3">
            <a:extLst>
              <a:ext uri="{FF2B5EF4-FFF2-40B4-BE49-F238E27FC236}">
                <a16:creationId xmlns:a16="http://schemas.microsoft.com/office/drawing/2014/main" id="{7D29BD51-011A-45B2-2236-E5E4AFDA6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C6E2F36-078D-989B-7166-0CFF14C26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8" y="1659038"/>
            <a:ext cx="5600958" cy="314283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855DDD2-0AB5-447F-6F5C-252D4D79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4" y="3551583"/>
            <a:ext cx="7880752" cy="2954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81EC24C-A7AE-40DD-5B8E-32BC3F8C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154" y="80960"/>
            <a:ext cx="3168074" cy="1045027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</a:t>
            </a:r>
            <a:r>
              <a:rPr lang="en-US" altLang="ja-JP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128</a:t>
            </a: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基には、、、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歴史上の偉人、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6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１２８名の人格を移植</a:t>
            </a: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183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6F75-8D72-B314-868D-6EA71C751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F940E8-2FC5-5FDE-0F60-521FE24C3EDE}"/>
              </a:ext>
            </a:extLst>
          </p:cNvPr>
          <p:cNvSpPr>
            <a:spLocks/>
          </p:cNvSpPr>
          <p:nvPr/>
        </p:nvSpPr>
        <p:spPr>
          <a:xfrm>
            <a:off x="-12863" y="5986919"/>
            <a:ext cx="9156863" cy="884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rmAutofit/>
          </a:bodyPr>
          <a:lstStyle/>
          <a:p>
            <a:endParaRPr lang="ja-JP" altLang="en-US" dirty="0"/>
          </a:p>
        </p:txBody>
      </p:sp>
      <p:sp>
        <p:nvSpPr>
          <p:cNvPr id="20483" name="テキスト ボックス 5">
            <a:extLst>
              <a:ext uri="{FF2B5EF4-FFF2-40B4-BE49-F238E27FC236}">
                <a16:creationId xmlns:a16="http://schemas.microsoft.com/office/drawing/2014/main" id="{53A146A1-EA4A-9AEB-023B-B8379B5F0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934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ja-JP" altLang="en-US" sz="1800" b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1800" b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E79BFE4-F395-CDB3-06B8-6140EF922074}"/>
              </a:ext>
            </a:extLst>
          </p:cNvPr>
          <p:cNvSpPr/>
          <p:nvPr/>
        </p:nvSpPr>
        <p:spPr>
          <a:xfrm>
            <a:off x="0" y="464350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スライド番号プレースホルダー 1">
            <a:extLst>
              <a:ext uri="{FF2B5EF4-FFF2-40B4-BE49-F238E27FC236}">
                <a16:creationId xmlns:a16="http://schemas.microsoft.com/office/drawing/2014/main" id="{BD250D25-0C7B-068E-C195-89AAB206D81C}"/>
              </a:ext>
            </a:extLst>
          </p:cNvPr>
          <p:cNvSpPr txBox="1">
            <a:spLocks noGrp="1"/>
          </p:cNvSpPr>
          <p:nvPr/>
        </p:nvSpPr>
        <p:spPr bwMode="auto">
          <a:xfrm>
            <a:off x="8515350" y="6642100"/>
            <a:ext cx="6286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2A1387A-0DA3-49A4-BF94-04709D3EFF94}" type="slidenum">
              <a:rPr lang="en-US" altLang="ja-JP" sz="1000" b="0">
                <a:solidFill>
                  <a:schemeClr val="bg1">
                    <a:lumMod val="75000"/>
                  </a:schemeClr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ja-JP" sz="1000" b="0" dirty="0">
              <a:solidFill>
                <a:schemeClr val="bg1">
                  <a:lumMod val="75000"/>
                </a:schemeClr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DF17D34A-9148-58B0-D6E6-8CCD0522A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830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Monjyu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：ネットワーク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(API)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</a:t>
            </a:r>
            <a:endParaRPr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CED9C82-BD5D-60BA-3DCD-7701470C3F0F}"/>
              </a:ext>
            </a:extLst>
          </p:cNvPr>
          <p:cNvCxnSpPr>
            <a:cxnSpLocks/>
          </p:cNvCxnSpPr>
          <p:nvPr/>
        </p:nvCxnSpPr>
        <p:spPr>
          <a:xfrm>
            <a:off x="116188" y="1161534"/>
            <a:ext cx="549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A82059-2940-DE97-1B7C-7A6C64E9B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WebAPI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CF3665-0D2E-61BF-E0AC-8A52D6503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4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コア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8D3B45-8297-6417-D7DD-BB312AFD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397659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サブ</a:t>
            </a:r>
            <a:r>
              <a:rPr lang="en-US" altLang="ja-JP" sz="18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API</a:t>
            </a:r>
          </a:p>
        </p:txBody>
      </p:sp>
      <p:sp>
        <p:nvSpPr>
          <p:cNvPr id="20674" name="テキスト ボックス 20673">
            <a:extLst>
              <a:ext uri="{FF2B5EF4-FFF2-40B4-BE49-F238E27FC236}">
                <a16:creationId xmlns:a16="http://schemas.microsoft.com/office/drawing/2014/main" id="{1AA5298A-E38C-FC9F-AF56-5ED929E8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288" y="5668386"/>
            <a:ext cx="4229045" cy="90790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REST/API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実装だから、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r>
              <a:rPr lang="ja-JP" altLang="en-US" sz="24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はカスタマイズ可能</a:t>
            </a:r>
            <a:endParaRPr lang="en-US" altLang="ja-JP" sz="24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" name="テキスト ボックス 3">
            <a:extLst>
              <a:ext uri="{FF2B5EF4-FFF2-40B4-BE49-F238E27FC236}">
                <a16:creationId xmlns:a16="http://schemas.microsoft.com/office/drawing/2014/main" id="{CDAE3B01-C371-5C9B-2D22-5220D3373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41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Ⅱ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．</a:t>
            </a:r>
            <a:r>
              <a:rPr lang="en-US" altLang="ja-JP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AI</a:t>
            </a:r>
            <a:r>
              <a:rPr lang="ja-JP" altLang="en-US" sz="2000" b="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ネットワーク処理って何？</a:t>
            </a:r>
            <a:endParaRPr lang="en-US" altLang="ja-JP" sz="1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D07B25-DA12-B890-F085-7D332E53A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597" y="1750916"/>
            <a:ext cx="1841609" cy="41061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/{filename}.html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post_mode_setting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post_engine_setting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post_addins_setting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get_live_voices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post_webAgent_engine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post_webAgent_setting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get_default_image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get_image_info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post_text_files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get_output_list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post_drop_files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get_output_file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/{filename}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get_source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post_live_request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post_tts_csv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get_stt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get_url_to_text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post_speech_json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post_set_react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A5F5E6-3F22-BFCD-1CA9-D30479493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63" y="1750915"/>
            <a:ext cx="1841609" cy="3199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エンドポイントの設定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get_ready_count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get_models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get_subai_info_all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get_subai_statuses_all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get_sessions_port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get_histories_all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get_debug_log_all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get_output_log_user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get_debug_log_user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post_complete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post_debug_log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post_reset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post_clear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post_input_log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post_output_log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post_histories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post_clip_names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post_clip_text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6F27DE-6E71-0DF4-224F-444D3E8F3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32" y="1750914"/>
            <a:ext cx="1841609" cy="1214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# API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エンドポイント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get_info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post_cancel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・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/</a:t>
            </a: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post_request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4681403-5718-96AF-17C8-7F0C27A2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45" y="4305321"/>
            <a:ext cx="1775864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236BEEA-10ED-EB93-A0D2-96700819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9" y="1750534"/>
            <a:ext cx="1774180" cy="1541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254CBAE-A57C-0913-8D63-82F78DB40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9" y="1402802"/>
            <a:ext cx="1841609" cy="249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 anchorCtr="0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WebUI</a:t>
            </a:r>
            <a:endParaRPr lang="en-US" altLang="ja-JP" sz="18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9B77781-67A5-321F-E0D9-ED3E9DD4D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267021"/>
            <a:ext cx="1841612" cy="2566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Addins</a:t>
            </a:r>
            <a:endParaRPr lang="en-US" altLang="ja-JP" sz="1200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8AC9A11-16FF-A362-14A0-0D0000278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214361"/>
            <a:ext cx="1841609" cy="279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200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Functions</a:t>
            </a:r>
          </a:p>
        </p:txBody>
      </p:sp>
      <p:sp>
        <p:nvSpPr>
          <p:cNvPr id="29" name="二等辺三角形 28">
            <a:extLst>
              <a:ext uri="{FF2B5EF4-FFF2-40B4-BE49-F238E27FC236}">
                <a16:creationId xmlns:a16="http://schemas.microsoft.com/office/drawing/2014/main" id="{962380F1-BA7F-C7C9-9144-EE50B9961307}"/>
              </a:ext>
            </a:extLst>
          </p:cNvPr>
          <p:cNvSpPr/>
          <p:nvPr/>
        </p:nvSpPr>
        <p:spPr>
          <a:xfrm rot="5400000">
            <a:off x="1838567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35E7408-A80E-07D3-3691-4A8E9DDFB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3621336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B8DF6DF-5B1B-4BE4-0915-02884448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725" y="4591094"/>
            <a:ext cx="1841609" cy="343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kumimoji="1" sz="27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kumimoji="1" sz="23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kumimoji="1" sz="21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 sz="19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umimoji="1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8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etc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20614" name="二等辺三角形 20613">
            <a:extLst>
              <a:ext uri="{FF2B5EF4-FFF2-40B4-BE49-F238E27FC236}">
                <a16:creationId xmlns:a16="http://schemas.microsoft.com/office/drawing/2014/main" id="{84A0BBA2-43FB-91F3-211D-C2D2A3A89E67}"/>
              </a:ext>
            </a:extLst>
          </p:cNvPr>
          <p:cNvSpPr/>
          <p:nvPr/>
        </p:nvSpPr>
        <p:spPr>
          <a:xfrm rot="5400000">
            <a:off x="4060489" y="2396898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5" name="二等辺三角形 20614">
            <a:extLst>
              <a:ext uri="{FF2B5EF4-FFF2-40B4-BE49-F238E27FC236}">
                <a16:creationId xmlns:a16="http://schemas.microsoft.com/office/drawing/2014/main" id="{696F1E9C-6BA5-CB59-ACC7-5432A9EB7270}"/>
              </a:ext>
            </a:extLst>
          </p:cNvPr>
          <p:cNvSpPr/>
          <p:nvPr/>
        </p:nvSpPr>
        <p:spPr>
          <a:xfrm rot="5400000">
            <a:off x="6544473" y="1913087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6" name="二等辺三角形 20615">
            <a:extLst>
              <a:ext uri="{FF2B5EF4-FFF2-40B4-BE49-F238E27FC236}">
                <a16:creationId xmlns:a16="http://schemas.microsoft.com/office/drawing/2014/main" id="{9752E523-09CB-75C6-3B3B-4CF7A41FF199}"/>
              </a:ext>
            </a:extLst>
          </p:cNvPr>
          <p:cNvSpPr/>
          <p:nvPr/>
        </p:nvSpPr>
        <p:spPr>
          <a:xfrm rot="16200000">
            <a:off x="6540889" y="2536718"/>
            <a:ext cx="561219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7" name="二等辺三角形 20616">
            <a:extLst>
              <a:ext uri="{FF2B5EF4-FFF2-40B4-BE49-F238E27FC236}">
                <a16:creationId xmlns:a16="http://schemas.microsoft.com/office/drawing/2014/main" id="{59FE2F74-DDD0-0794-58CC-18FAC6910996}"/>
              </a:ext>
            </a:extLst>
          </p:cNvPr>
          <p:cNvSpPr/>
          <p:nvPr/>
        </p:nvSpPr>
        <p:spPr>
          <a:xfrm rot="16200000">
            <a:off x="4061480" y="4180690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19" name="二等辺三角形 20618">
            <a:extLst>
              <a:ext uri="{FF2B5EF4-FFF2-40B4-BE49-F238E27FC236}">
                <a16:creationId xmlns:a16="http://schemas.microsoft.com/office/drawing/2014/main" id="{D84154AD-CF74-C3E3-E6C5-EFEC8AB2D039}"/>
              </a:ext>
            </a:extLst>
          </p:cNvPr>
          <p:cNvSpPr/>
          <p:nvPr/>
        </p:nvSpPr>
        <p:spPr>
          <a:xfrm rot="16200000">
            <a:off x="1838567" y="4951684"/>
            <a:ext cx="1117600" cy="249261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512313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10252</TotalTime>
  <Words>1472</Words>
  <Application>Microsoft Office PowerPoint</Application>
  <PresentationFormat>画面に合わせる (4:3)</PresentationFormat>
  <Paragraphs>329</Paragraphs>
  <Slides>27</Slides>
  <Notes>27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7" baseType="lpstr">
      <vt:lpstr>HG丸ｺﾞｼｯｸM-PRO</vt:lpstr>
      <vt:lpstr>ＭＳ Ｐゴシック</vt:lpstr>
      <vt:lpstr>メイリオ</vt:lpstr>
      <vt:lpstr>游ゴシック</vt:lpstr>
      <vt:lpstr>Arial</vt:lpstr>
      <vt:lpstr>Calibri</vt:lpstr>
      <vt:lpstr>Calibri Light</vt:lpstr>
      <vt:lpstr>Wingdings</vt:lpstr>
      <vt:lpstr>Wingdings 3</vt:lpstr>
      <vt:lpstr>レトロスペクト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ご提案書</dc:title>
  <dc:creator>近藤光男</dc:creator>
  <cp:lastModifiedBy>近藤 光男</cp:lastModifiedBy>
  <cp:revision>812</cp:revision>
  <cp:lastPrinted>2025-02-04T11:26:16Z</cp:lastPrinted>
  <dcterms:created xsi:type="dcterms:W3CDTF">2016-04-19T02:27:19Z</dcterms:created>
  <dcterms:modified xsi:type="dcterms:W3CDTF">2025-05-07T03:24:16Z</dcterms:modified>
</cp:coreProperties>
</file>